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304" r:id="rId4"/>
    <p:sldId id="309" r:id="rId5"/>
    <p:sldId id="327" r:id="rId6"/>
    <p:sldId id="326" r:id="rId7"/>
    <p:sldId id="308" r:id="rId8"/>
    <p:sldId id="311" r:id="rId9"/>
    <p:sldId id="331" r:id="rId10"/>
    <p:sldId id="323" r:id="rId11"/>
    <p:sldId id="330" r:id="rId12"/>
    <p:sldId id="298" r:id="rId13"/>
    <p:sldId id="275" r:id="rId14"/>
    <p:sldId id="310" r:id="rId15"/>
    <p:sldId id="274" r:id="rId16"/>
    <p:sldId id="324" r:id="rId17"/>
    <p:sldId id="332" r:id="rId18"/>
    <p:sldId id="334" r:id="rId19"/>
    <p:sldId id="362" r:id="rId20"/>
    <p:sldId id="333" r:id="rId21"/>
    <p:sldId id="363" r:id="rId22"/>
    <p:sldId id="336" r:id="rId23"/>
    <p:sldId id="364" r:id="rId24"/>
    <p:sldId id="365" r:id="rId25"/>
    <p:sldId id="366" r:id="rId26"/>
    <p:sldId id="367" r:id="rId27"/>
    <p:sldId id="305" r:id="rId28"/>
    <p:sldId id="321" r:id="rId29"/>
    <p:sldId id="325" r:id="rId30"/>
    <p:sldId id="344" r:id="rId31"/>
    <p:sldId id="345" r:id="rId32"/>
    <p:sldId id="299" r:id="rId33"/>
    <p:sldId id="300" r:id="rId34"/>
    <p:sldId id="301" r:id="rId35"/>
    <p:sldId id="302" r:id="rId36"/>
    <p:sldId id="346" r:id="rId37"/>
    <p:sldId id="303" r:id="rId38"/>
    <p:sldId id="348" r:id="rId39"/>
    <p:sldId id="306" r:id="rId40"/>
    <p:sldId id="349" r:id="rId41"/>
    <p:sldId id="350" r:id="rId42"/>
    <p:sldId id="351" r:id="rId43"/>
    <p:sldId id="352" r:id="rId44"/>
    <p:sldId id="353" r:id="rId45"/>
    <p:sldId id="369" r:id="rId46"/>
    <p:sldId id="307" r:id="rId47"/>
    <p:sldId id="354" r:id="rId48"/>
    <p:sldId id="355" r:id="rId49"/>
    <p:sldId id="356" r:id="rId50"/>
    <p:sldId id="358" r:id="rId51"/>
    <p:sldId id="357" r:id="rId52"/>
    <p:sldId id="359" r:id="rId53"/>
    <p:sldId id="360" r:id="rId54"/>
    <p:sldId id="361" r:id="rId55"/>
    <p:sldId id="29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59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22B98-22C2-F147-B9FB-F3E0F2267BE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EFD8E-79DD-B748-9FE7-3362750AE4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72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popularly used applications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58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49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of 18 they used…dataset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31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54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70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96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73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70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02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34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06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mention about CNNs in Approach 1. Say that I will explain contextual information on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5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1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02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4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can be many more examples apart from these</a:t>
            </a:r>
            <a:r>
              <a:rPr lang="en-US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3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weights and biases keep improving with each example that is passed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48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the loss is calculated by computing the deviation from the correct output. The error is backpropagated so that the model can improve by adjusting weights and biases accordingly.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1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5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Helps in generation of good context. Advantages over OHE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62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 models used with OCR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EFD8E-79DD-B748-9FE7-3362750AE4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3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7BEB-E65F-044A-BEF3-19A61A465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E7087-CDC8-9245-9134-14F6AD793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4396-C90B-E543-8EF0-5D660667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32BFD-3076-3049-BD7A-1141E185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EA102-2C29-6845-8740-757C2FE67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93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0186-FE71-D247-8328-9CA25F42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75F6F-03F8-E540-BB2C-1A8FDEDA4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EAC2-A40D-334A-BBF2-513CB9EC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3754A-1122-9144-B0F8-93680EC2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DCBD7-FD13-DA41-A0F9-1E61DF1F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06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0F706E-544B-9F43-9890-09A81D2DF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7115C-ACDD-E64B-B0EE-09E83DA43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0F6A8-B9F6-5044-851D-26F068D4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C4508-4A5F-CC40-B312-EAAD74137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67EE0-9160-1846-8A95-2837D644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03A8-3846-EE41-BE17-163118101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08162-6503-B343-A5F2-0990C6D05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44BBF-C369-FA45-A9DC-AD4D1651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995D2-8D39-F844-A638-ECC412A3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8DED7-F20D-3D46-B741-57712A28C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8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0B5B-F331-344D-9B97-D0F2F1FB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381E5-4DB8-2948-8D1F-EFB652080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6B354-F787-3E42-A77D-6F2E1451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9797E-0306-C648-9DC1-376C1473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A73AA-C8D5-634C-B5FD-5BAEDC3B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24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4C7C-4EC9-384D-BB6A-AF3BE54C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81BB6-69A5-9847-86B9-B3F287380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C4E7D-F555-4546-98B2-4301712F9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3FFAE-5961-3845-961C-CFB3C510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BAC87-A18D-D245-9346-8FC1EBF16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DF1C5-7877-F74F-8D85-85E915CE1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2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0162-59CF-BE4D-B279-612291D8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30D07-42D9-FE4A-964E-C5AD403C2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C80EC-D1ED-4442-B9C1-A1B331415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69DA07-F641-8841-AD11-BAF3313BBB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3478AE-598C-BA42-A105-77835407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11C8E8-49E2-B94E-BC7C-FFA3CD56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20FFA5-1692-944E-85C4-1E4742E1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A5FBF-7D3C-BC4D-A346-2AFF7896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5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1629-74F3-F442-BF05-103DA7C24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C15BD3-7AE6-2847-99A3-F3BC2EB22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3E76F-CCB9-194D-BA21-CB76173E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C43E1-6778-864E-B020-452A84BB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87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A832FE-B474-C845-99E0-9240B89C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65EC2-6E60-7343-BEF9-EC7C98E7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601C1-9B4A-4C42-B5F0-ED3BF16C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E242-2DBB-4745-9D34-C8E67473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7A598-83F0-6A4B-8E08-ABC8307BC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6ED0A-6E1F-2440-A219-83BE485B1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5E6B8-384D-B04C-A506-D04D8FBB1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8559B-B7A1-154B-81CF-EB657FFC2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60195-A1B0-8C4E-BBF5-238993143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1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462C-EBA6-014A-B667-68A20C869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CA79B-5E70-3E40-8544-38C412E5B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15A24-B4D9-8B4B-8474-D680B063C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50732-59A6-8D42-B0BB-147B1C2D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0E06B-99A8-D24E-BFA1-23E04B62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BEBF6-9BD5-724C-807D-FD1E2678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71F2F-7794-C94E-B3B2-531B820E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0FD72-79DD-CE4D-912A-B076BE8D1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38167-E34A-6141-AA48-B054FF18C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4BB66-E414-2D4E-BCB7-FC2B3084FC5C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5A204-365F-E145-BD1C-D1A0C6887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697EB-C3A2-AB44-910A-C5CE30DF7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11D0B-91CD-4040-A77F-714BD5A9D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9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nanonets.com/blog/deep-learning-oc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cts.fpms.ac.be/publications/regpapers/2007/VS_cmtbg2007.pdf" TargetMode="External"/><Relationship Id="rId4" Type="http://schemas.openxmlformats.org/officeDocument/2006/relationships/hyperlink" Target="https://arxiv.org/abs/1507.05717v1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mage-captioning-with-keras-teaching-computers-to-describe-pictures-c88a46a311b8" TargetMode="External"/><Relationship Id="rId3" Type="http://schemas.openxmlformats.org/officeDocument/2006/relationships/hyperlink" Target="https://www.pyimagesearch.com/2014/11/17/non-maximum-suppression-object-detection-python/" TargetMode="External"/><Relationship Id="rId7" Type="http://schemas.openxmlformats.org/officeDocument/2006/relationships/hyperlink" Target="https://towardsdatascience.com/language-translation-with-rnns-d84d43b4057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-ieee-org.libaccess.sjlibrary.org/xpl/RecentIssue.jsp?punumber=83" TargetMode="External"/><Relationship Id="rId5" Type="http://schemas.openxmlformats.org/officeDocument/2006/relationships/hyperlink" Target="https://www.explainthatstuff.com/how-ocr-works.html" TargetMode="External"/><Relationship Id="rId4" Type="http://schemas.openxmlformats.org/officeDocument/2006/relationships/hyperlink" Target="https://towardsdatascience.com/object-detection-using-deep-learning-approaches-an-end-to-end-theoretical-perspective-4ca27eee8a9a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llustrated-guide-to-lstms-and-gru-s-a-step-by-step-explanation-44e9eb85bf21" TargetMode="External"/><Relationship Id="rId3" Type="http://schemas.openxmlformats.org/officeDocument/2006/relationships/hyperlink" Target="https://en.wikipedia.org/wiki/Recurrent_neural_network" TargetMode="External"/><Relationship Id="rId7" Type="http://schemas.openxmlformats.org/officeDocument/2006/relationships/hyperlink" Target="https://medium.com/explore-artificial-intelligence/an-introduction-to-recurrent-neural-networks-72c97bf0912" TargetMode="External"/><Relationship Id="rId12" Type="http://schemas.openxmlformats.org/officeDocument/2006/relationships/hyperlink" Target="https://dev.botframework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a-gentle-introduction-to-ocr-ee1469a201aa" TargetMode="External"/><Relationship Id="rId11" Type="http://schemas.openxmlformats.org/officeDocument/2006/relationships/hyperlink" Target="https://cloud.google.com/vision/" TargetMode="External"/><Relationship Id="rId5" Type="http://schemas.openxmlformats.org/officeDocument/2006/relationships/hyperlink" Target="https://en.wikipedia.org/" TargetMode="External"/><Relationship Id="rId10" Type="http://schemas.openxmlformats.org/officeDocument/2006/relationships/hyperlink" Target="https://medium.com/@Bytepace/what-is-tesseract-and-how-it-works-dfff720f4a32" TargetMode="External"/><Relationship Id="rId4" Type="http://schemas.openxmlformats.org/officeDocument/2006/relationships/hyperlink" Target="https://translate.google.com/" TargetMode="External"/><Relationship Id="rId9" Type="http://schemas.openxmlformats.org/officeDocument/2006/relationships/hyperlink" Target="https://skymind.ai/wiki/word2vec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chinelearningmastery.com/adam-optimization-algorithm-for-deep-learning/" TargetMode="External"/><Relationship Id="rId4" Type="http://schemas.openxmlformats.org/officeDocument/2006/relationships/hyperlink" Target="https://github.com/tommytracey/AIND-Capstone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EF79-4C46-2242-9582-10765268E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4" y="903097"/>
            <a:ext cx="10229852" cy="2387600"/>
          </a:xfrm>
        </p:spPr>
        <p:txBody>
          <a:bodyPr>
            <a:noAutofit/>
          </a:bodyPr>
          <a:lstStyle/>
          <a:p>
            <a:br>
              <a:rPr lang="en-US" sz="5400" b="1" dirty="0"/>
            </a:br>
            <a:br>
              <a:rPr lang="en-US" sz="5400" b="1" dirty="0"/>
            </a:br>
            <a:br>
              <a:rPr lang="en-US" sz="5400" b="1" dirty="0"/>
            </a:br>
            <a:br>
              <a:rPr lang="en-US" sz="5400" b="1" dirty="0"/>
            </a:br>
            <a:r>
              <a:rPr lang="en-US" sz="5400" b="1" dirty="0"/>
              <a:t>Image Localization Using Machine Learning</a:t>
            </a:r>
            <a:endParaRPr lang="en-US" sz="2400" i="1" dirty="0">
              <a:latin typeface="+mn-lt"/>
            </a:endParaRPr>
          </a:p>
        </p:txBody>
      </p:sp>
      <p:sp>
        <p:nvSpPr>
          <p:cNvPr id="4" name="Google Shape;494;p56">
            <a:extLst>
              <a:ext uri="{FF2B5EF4-FFF2-40B4-BE49-F238E27FC236}">
                <a16:creationId xmlns:a16="http://schemas.microsoft.com/office/drawing/2014/main" id="{9B4CDCE9-4464-DA46-9653-BF3C955A1D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061" y="3290697"/>
            <a:ext cx="10329865" cy="71438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  <a:p>
            <a:pPr algn="l"/>
            <a:endParaRPr lang="en-US" dirty="0"/>
          </a:p>
          <a:p>
            <a:pPr algn="l"/>
            <a:endParaRPr lang="en-US" sz="2800" dirty="0"/>
          </a:p>
          <a:p>
            <a:pPr algn="l"/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dirty="0" err="1"/>
              <a:t>Riti</a:t>
            </a:r>
            <a:r>
              <a:rPr lang="en-US" sz="2800" dirty="0"/>
              <a:t> Gupta</a:t>
            </a:r>
          </a:p>
          <a:p>
            <a:pPr algn="l"/>
            <a:r>
              <a:rPr lang="en-US" sz="2800" dirty="0"/>
              <a:t>  Fall 2019</a:t>
            </a:r>
          </a:p>
          <a:p>
            <a:pPr algn="l"/>
            <a:r>
              <a:rPr lang="en-US" sz="2800" dirty="0">
                <a:latin typeface="+mn-lt"/>
              </a:rPr>
              <a:t>  CS 298 Project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A67884-BF99-504E-BFD6-37357828BBD9}"/>
              </a:ext>
            </a:extLst>
          </p:cNvPr>
          <p:cNvSpPr txBox="1"/>
          <p:nvPr/>
        </p:nvSpPr>
        <p:spPr>
          <a:xfrm>
            <a:off x="7686675" y="3567304"/>
            <a:ext cx="3524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Advisor : </a:t>
            </a:r>
          </a:p>
          <a:p>
            <a:r>
              <a:rPr lang="en-US" sz="2400" dirty="0"/>
              <a:t>Dr. Christopher </a:t>
            </a:r>
            <a:r>
              <a:rPr lang="en-US" sz="2400" dirty="0" err="1"/>
              <a:t>Pollett</a:t>
            </a:r>
            <a:endParaRPr lang="en-US" sz="2400" dirty="0"/>
          </a:p>
          <a:p>
            <a:endParaRPr lang="en-US" sz="2400" dirty="0"/>
          </a:p>
          <a:p>
            <a:r>
              <a:rPr lang="en-US" sz="2400" b="1" dirty="0">
                <a:solidFill>
                  <a:schemeClr val="accent1"/>
                </a:solidFill>
              </a:rPr>
              <a:t>Committee : </a:t>
            </a:r>
          </a:p>
          <a:p>
            <a:r>
              <a:rPr lang="en-US" sz="2400" dirty="0"/>
              <a:t>Dr. Robert Chun</a:t>
            </a:r>
          </a:p>
          <a:p>
            <a:r>
              <a:rPr lang="en-US" sz="2400" dirty="0"/>
              <a:t>Dr. Kong Li</a:t>
            </a:r>
          </a:p>
        </p:txBody>
      </p:sp>
    </p:spTree>
    <p:extLst>
      <p:ext uri="{BB962C8B-B14F-4D97-AF65-F5344CB8AC3E}">
        <p14:creationId xmlns:p14="http://schemas.microsoft.com/office/powerpoint/2010/main" val="28380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2"/>
    </mc:Choice>
    <mc:Fallback xmlns="">
      <p:transition spd="slow" advTm="300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4845-FF46-4A42-9302-DE67890F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868"/>
            <a:ext cx="10515600" cy="1057145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CDC90-8FE0-0148-A931-0349AD0B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6507"/>
          </a:xfrm>
        </p:spPr>
        <p:txBody>
          <a:bodyPr>
            <a:norm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sz="2400" b="1" dirty="0">
                <a:solidFill>
                  <a:schemeClr val="accent1"/>
                </a:solidFill>
              </a:rPr>
              <a:t>Textual information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/>
              <a:t>The Delhi-Gurgaon Expressway, connecting Delhi to the Indira Gandhi International Airport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Contextual information: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road, motor vehicle, lane, asphalt, highway, transport, mode of transport, infrastructure, thoroughfare, sky</a:t>
            </a:r>
          </a:p>
          <a:p>
            <a:endParaRPr lang="en-US" dirty="0"/>
          </a:p>
        </p:txBody>
      </p:sp>
      <p:pic>
        <p:nvPicPr>
          <p:cNvPr id="4" name="Picture 3" descr="A car driving down a busy highway&#10;&#10;Description automatically generated">
            <a:extLst>
              <a:ext uri="{FF2B5EF4-FFF2-40B4-BE49-F238E27FC236}">
                <a16:creationId xmlns:a16="http://schemas.microsoft.com/office/drawing/2014/main" id="{FF9781E5-18AC-5B4D-B5BE-87B578D018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8" y="1357312"/>
            <a:ext cx="3537874" cy="317182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D14B939F-235C-B148-8EE3-4DFC31CE5870}"/>
              </a:ext>
            </a:extLst>
          </p:cNvPr>
          <p:cNvSpPr txBox="1">
            <a:spLocks/>
          </p:cNvSpPr>
          <p:nvPr/>
        </p:nvSpPr>
        <p:spPr>
          <a:xfrm>
            <a:off x="738188" y="967795"/>
            <a:ext cx="2333625" cy="60906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98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4845-FF46-4A42-9302-DE67890F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868"/>
            <a:ext cx="10515600" cy="1057145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CDC90-8FE0-0148-A931-0349AD0B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6507"/>
          </a:xfrm>
        </p:spPr>
        <p:txBody>
          <a:bodyPr>
            <a:normAutofit/>
          </a:bodyPr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sz="2400" b="1" dirty="0">
                <a:solidFill>
                  <a:schemeClr val="accent1"/>
                </a:solidFill>
              </a:rPr>
              <a:t>Textual information</a:t>
            </a:r>
            <a:r>
              <a:rPr lang="en-US" sz="2400" dirty="0">
                <a:solidFill>
                  <a:schemeClr val="accent1"/>
                </a:solidFill>
              </a:rPr>
              <a:t>: T</a:t>
            </a:r>
            <a:r>
              <a:rPr lang="en-US" sz="2400" dirty="0"/>
              <a:t>he Delhi-Gurgaon Expressway, connecting Delhi to the Indira Gandhi International Airport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Contextual information: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road, motor vehicle, lane, asphalt, highway, transport, mode of transport, infrastructure, thoroughfare, sky</a:t>
            </a:r>
          </a:p>
          <a:p>
            <a:endParaRPr lang="en-US" dirty="0"/>
          </a:p>
        </p:txBody>
      </p:sp>
      <p:pic>
        <p:nvPicPr>
          <p:cNvPr id="4" name="Picture 3" descr="A car driving down a busy highway&#10;&#10;Description automatically generated">
            <a:extLst>
              <a:ext uri="{FF2B5EF4-FFF2-40B4-BE49-F238E27FC236}">
                <a16:creationId xmlns:a16="http://schemas.microsoft.com/office/drawing/2014/main" id="{FF9781E5-18AC-5B4D-B5BE-87B578D0186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38" y="1357312"/>
            <a:ext cx="3537874" cy="317182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D14B939F-235C-B148-8EE3-4DFC31CE5870}"/>
              </a:ext>
            </a:extLst>
          </p:cNvPr>
          <p:cNvSpPr txBox="1">
            <a:spLocks/>
          </p:cNvSpPr>
          <p:nvPr/>
        </p:nvSpPr>
        <p:spPr>
          <a:xfrm>
            <a:off x="738188" y="967795"/>
            <a:ext cx="2333625" cy="60906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car driving down a busy highway&#10;&#10;Description automatically generated">
            <a:extLst>
              <a:ext uri="{FF2B5EF4-FFF2-40B4-BE49-F238E27FC236}">
                <a16:creationId xmlns:a16="http://schemas.microsoft.com/office/drawing/2014/main" id="{3CD42D0C-B5A2-B040-8862-BE3A952D9D4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88" y="1357311"/>
            <a:ext cx="3731288" cy="3171825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F1479B8-F9A6-574A-BF6D-8D0A80BB2C40}"/>
              </a:ext>
            </a:extLst>
          </p:cNvPr>
          <p:cNvSpPr/>
          <p:nvPr/>
        </p:nvSpPr>
        <p:spPr>
          <a:xfrm>
            <a:off x="5369387" y="2943223"/>
            <a:ext cx="885825" cy="1857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81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046024-9F3C-9A4A-8FC0-77044FC38334}"/>
              </a:ext>
            </a:extLst>
          </p:cNvPr>
          <p:cNvSpPr/>
          <p:nvPr/>
        </p:nvSpPr>
        <p:spPr>
          <a:xfrm>
            <a:off x="4195762" y="1443168"/>
            <a:ext cx="3133724" cy="627491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: Image In ‘English’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454E0C-A07A-354B-95EB-8AD1FBA6EED1}"/>
              </a:ext>
            </a:extLst>
          </p:cNvPr>
          <p:cNvSpPr/>
          <p:nvPr/>
        </p:nvSpPr>
        <p:spPr>
          <a:xfrm>
            <a:off x="1766892" y="2479936"/>
            <a:ext cx="3133724" cy="509329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Extract the text in ‘English’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1E9FA8-EF0D-FB47-A14C-D6AF3FEA352F}"/>
              </a:ext>
            </a:extLst>
          </p:cNvPr>
          <p:cNvSpPr/>
          <p:nvPr/>
        </p:nvSpPr>
        <p:spPr>
          <a:xfrm>
            <a:off x="6467478" y="2465520"/>
            <a:ext cx="3133724" cy="523746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Extract the context in ‘English’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7DB35-18B2-2C40-8AE4-0F96CCB771F0}"/>
              </a:ext>
            </a:extLst>
          </p:cNvPr>
          <p:cNvSpPr/>
          <p:nvPr/>
        </p:nvSpPr>
        <p:spPr>
          <a:xfrm>
            <a:off x="4195760" y="3498594"/>
            <a:ext cx="3133724" cy="627491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Machine Learning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986D2B-3C46-9D41-A27E-63939C67E820}"/>
              </a:ext>
            </a:extLst>
          </p:cNvPr>
          <p:cNvSpPr/>
          <p:nvPr/>
        </p:nvSpPr>
        <p:spPr>
          <a:xfrm>
            <a:off x="4195760" y="4845413"/>
            <a:ext cx="3133724" cy="627492"/>
          </a:xfrm>
          <a:prstGeom prst="rect">
            <a:avLst/>
          </a:prstGeom>
          <a:solidFill>
            <a:schemeClr val="accent5"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Output : Image In ‘Hindi’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27D4B5-DAE6-D54D-B8F7-741EB93E5539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3333754" y="2071714"/>
            <a:ext cx="2102642" cy="40822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D2E7A7-3DA5-1E45-9E44-B070948FC6F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096000" y="2057297"/>
            <a:ext cx="1938340" cy="40822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31AFFA-245E-0B48-831B-627105FF163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333754" y="2989265"/>
            <a:ext cx="2102642" cy="5093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C28265-9E6E-A14D-A900-F24490305C4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96000" y="2989266"/>
            <a:ext cx="1938340" cy="5093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00C8DF-332D-AA4C-ACB1-54DF91DA3FB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762622" y="4126085"/>
            <a:ext cx="0" cy="7193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5F9EEE07-AE39-534E-920A-4CA0C874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42" y="116083"/>
            <a:ext cx="10515600" cy="1057145"/>
          </a:xfrm>
        </p:spPr>
        <p:txBody>
          <a:bodyPr/>
          <a:lstStyle/>
          <a:p>
            <a:r>
              <a:rPr lang="en-US" dirty="0"/>
              <a:t>Flowchart of Technique Used</a:t>
            </a:r>
          </a:p>
        </p:txBody>
      </p:sp>
      <p:sp>
        <p:nvSpPr>
          <p:cNvPr id="16" name="Google Shape;494;p56">
            <a:extLst>
              <a:ext uri="{FF2B5EF4-FFF2-40B4-BE49-F238E27FC236}">
                <a16:creationId xmlns:a16="http://schemas.microsoft.com/office/drawing/2014/main" id="{C48D281D-D8E8-7F48-8F52-D106D71F0969}"/>
              </a:ext>
            </a:extLst>
          </p:cNvPr>
          <p:cNvSpPr txBox="1">
            <a:spLocks/>
          </p:cNvSpPr>
          <p:nvPr/>
        </p:nvSpPr>
        <p:spPr>
          <a:xfrm>
            <a:off x="738188" y="967795"/>
            <a:ext cx="6948487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30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A8D-5D7F-A741-90AD-53B535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365125"/>
            <a:ext cx="11328400" cy="61034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Google Shape;494;p56">
            <a:extLst>
              <a:ext uri="{FF2B5EF4-FFF2-40B4-BE49-F238E27FC236}">
                <a16:creationId xmlns:a16="http://schemas.microsoft.com/office/drawing/2014/main" id="{EE216A09-9820-0541-BEE7-6B6F179DB9B2}"/>
              </a:ext>
            </a:extLst>
          </p:cNvPr>
          <p:cNvSpPr txBox="1">
            <a:spLocks/>
          </p:cNvSpPr>
          <p:nvPr/>
        </p:nvSpPr>
        <p:spPr>
          <a:xfrm>
            <a:off x="1482436" y="1038847"/>
            <a:ext cx="96980" cy="476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9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"/>
    </mc:Choice>
    <mc:Fallback xmlns="">
      <p:transition spd="slow" advTm="14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80BD-6C24-BE46-AB61-89B4551E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5"/>
            <a:ext cx="10515600" cy="4351338"/>
          </a:xfrm>
        </p:spPr>
        <p:txBody>
          <a:bodyPr/>
          <a:lstStyle/>
          <a:p>
            <a:r>
              <a:rPr lang="en-US" dirty="0"/>
              <a:t>Traveler reading posters and boards in foreign language</a:t>
            </a:r>
          </a:p>
          <a:p>
            <a:pPr lvl="1"/>
            <a:r>
              <a:rPr lang="en-US" dirty="0"/>
              <a:t>Context can be current time, temperature, and location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Understanding similar words</a:t>
            </a:r>
          </a:p>
          <a:p>
            <a:pPr lvl="1"/>
            <a:r>
              <a:rPr lang="en-US" dirty="0"/>
              <a:t>Bark (tree’s branch or dog’s growl)</a:t>
            </a:r>
          </a:p>
          <a:p>
            <a:pPr lvl="1"/>
            <a:r>
              <a:rPr lang="en-US" dirty="0"/>
              <a:t>Sea (ocean) and See (watch)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Translating old manuscripts</a:t>
            </a:r>
          </a:p>
          <a:p>
            <a:pPr lvl="1"/>
            <a:r>
              <a:rPr lang="en-US" dirty="0"/>
              <a:t>Context can be pictures of old weapons and instruments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378898-71F6-594B-A645-952B4AE12302}"/>
              </a:ext>
            </a:extLst>
          </p:cNvPr>
          <p:cNvSpPr txBox="1">
            <a:spLocks/>
          </p:cNvSpPr>
          <p:nvPr/>
        </p:nvSpPr>
        <p:spPr>
          <a:xfrm>
            <a:off x="742942" y="116083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Usage Scenarios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92D0D4FB-51D5-1E41-A3EC-33A5B4051B8F}"/>
              </a:ext>
            </a:extLst>
          </p:cNvPr>
          <p:cNvSpPr txBox="1">
            <a:spLocks/>
          </p:cNvSpPr>
          <p:nvPr/>
        </p:nvSpPr>
        <p:spPr>
          <a:xfrm>
            <a:off x="738189" y="942975"/>
            <a:ext cx="3990974" cy="7053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96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A8D-5D7F-A741-90AD-53B535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365125"/>
            <a:ext cx="11328400" cy="61034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Google Shape;494;p56">
            <a:extLst>
              <a:ext uri="{FF2B5EF4-FFF2-40B4-BE49-F238E27FC236}">
                <a16:creationId xmlns:a16="http://schemas.microsoft.com/office/drawing/2014/main" id="{0E24EB4B-8DEA-3E41-B106-623F2B349F47}"/>
              </a:ext>
            </a:extLst>
          </p:cNvPr>
          <p:cNvSpPr txBox="1">
            <a:spLocks/>
          </p:cNvSpPr>
          <p:nvPr/>
        </p:nvSpPr>
        <p:spPr>
          <a:xfrm>
            <a:off x="1482436" y="1038847"/>
            <a:ext cx="96980" cy="476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0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"/>
    </mc:Choice>
    <mc:Fallback xmlns="">
      <p:transition spd="slow" advTm="34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81C0A-6AC8-1642-A7DD-67572D1C7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8" y="1397000"/>
            <a:ext cx="10515600" cy="4351338"/>
          </a:xfrm>
        </p:spPr>
        <p:txBody>
          <a:bodyPr/>
          <a:lstStyle/>
          <a:p>
            <a:r>
              <a:rPr lang="en-US" dirty="0"/>
              <a:t>Neural Networks</a:t>
            </a:r>
          </a:p>
          <a:p>
            <a:r>
              <a:rPr lang="en-US" dirty="0"/>
              <a:t>Recurrent Neural Networks (RNN)</a:t>
            </a:r>
          </a:p>
          <a:p>
            <a:r>
              <a:rPr lang="en-US" dirty="0"/>
              <a:t>Sequence Translation Using RNN</a:t>
            </a:r>
          </a:p>
          <a:p>
            <a:r>
              <a:rPr lang="en-US" dirty="0"/>
              <a:t>Text Extraction</a:t>
            </a:r>
          </a:p>
          <a:p>
            <a:r>
              <a:rPr lang="en-US" dirty="0"/>
              <a:t>Image Captioning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B0F538-E44B-D04B-91A8-169C7D693902}"/>
              </a:ext>
            </a:extLst>
          </p:cNvPr>
          <p:cNvSpPr txBox="1">
            <a:spLocks/>
          </p:cNvSpPr>
          <p:nvPr/>
        </p:nvSpPr>
        <p:spPr>
          <a:xfrm>
            <a:off x="742942" y="116083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Techniques Needed For The Project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E76F757D-57FA-184D-87D6-02CCCC584047}"/>
              </a:ext>
            </a:extLst>
          </p:cNvPr>
          <p:cNvSpPr txBox="1">
            <a:spLocks/>
          </p:cNvSpPr>
          <p:nvPr/>
        </p:nvSpPr>
        <p:spPr>
          <a:xfrm>
            <a:off x="738188" y="942975"/>
            <a:ext cx="8191499" cy="7053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0F538-E44B-D04B-91A8-169C7D693902}"/>
              </a:ext>
            </a:extLst>
          </p:cNvPr>
          <p:cNvSpPr txBox="1">
            <a:spLocks/>
          </p:cNvSpPr>
          <p:nvPr/>
        </p:nvSpPr>
        <p:spPr>
          <a:xfrm>
            <a:off x="742942" y="116083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Neural Networks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E76F757D-57FA-184D-87D6-02CCCC584047}"/>
              </a:ext>
            </a:extLst>
          </p:cNvPr>
          <p:cNvSpPr txBox="1">
            <a:spLocks/>
          </p:cNvSpPr>
          <p:nvPr/>
        </p:nvSpPr>
        <p:spPr>
          <a:xfrm flipV="1">
            <a:off x="738189" y="897255"/>
            <a:ext cx="3962400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3041E-DDF9-A64D-B080-C7B01D3EF4F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5" y="3303587"/>
            <a:ext cx="5581650" cy="355441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877223-D44D-2B40-B6B3-A9E61CB1612F}"/>
              </a:ext>
            </a:extLst>
          </p:cNvPr>
          <p:cNvSpPr txBox="1">
            <a:spLocks/>
          </p:cNvSpPr>
          <p:nvPr/>
        </p:nvSpPr>
        <p:spPr>
          <a:xfrm>
            <a:off x="738189" y="1132018"/>
            <a:ext cx="10515600" cy="473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Composed of multiple layers containing multiple neurons</a:t>
            </a:r>
          </a:p>
          <a:p>
            <a:pPr lvl="1"/>
            <a:r>
              <a:rPr lang="en-US" dirty="0"/>
              <a:t>Input layers takes in the input</a:t>
            </a:r>
          </a:p>
          <a:p>
            <a:pPr lvl="1"/>
            <a:r>
              <a:rPr lang="en-US" dirty="0"/>
              <a:t>Hidden layers performs mathematical calculations on input</a:t>
            </a:r>
          </a:p>
          <a:p>
            <a:pPr lvl="1"/>
            <a:r>
              <a:rPr lang="en-US" dirty="0"/>
              <a:t>Output layers output a number based on which prediction is 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2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0F538-E44B-D04B-91A8-169C7D693902}"/>
              </a:ext>
            </a:extLst>
          </p:cNvPr>
          <p:cNvSpPr txBox="1">
            <a:spLocks/>
          </p:cNvSpPr>
          <p:nvPr/>
        </p:nvSpPr>
        <p:spPr>
          <a:xfrm>
            <a:off x="742942" y="116083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does a neuron work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E76F757D-57FA-184D-87D6-02CCCC584047}"/>
              </a:ext>
            </a:extLst>
          </p:cNvPr>
          <p:cNvSpPr txBox="1">
            <a:spLocks/>
          </p:cNvSpPr>
          <p:nvPr/>
        </p:nvSpPr>
        <p:spPr>
          <a:xfrm flipV="1">
            <a:off x="738189" y="868229"/>
            <a:ext cx="5819774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877223-D44D-2B40-B6B3-A9E61CB1612F}"/>
              </a:ext>
            </a:extLst>
          </p:cNvPr>
          <p:cNvSpPr txBox="1">
            <a:spLocks/>
          </p:cNvSpPr>
          <p:nvPr/>
        </p:nvSpPr>
        <p:spPr>
          <a:xfrm>
            <a:off x="738189" y="1132018"/>
            <a:ext cx="10515600" cy="4740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Computes output by performing mathematical computation using inputs, weights, bias and activation functions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DBA1E88-840A-374E-88F8-12538B39D3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1" y="2189163"/>
            <a:ext cx="3790632" cy="2354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6604D-9240-8545-BDF6-386A5528AABD}"/>
              </a:ext>
            </a:extLst>
          </p:cNvPr>
          <p:cNvSpPr txBox="1"/>
          <p:nvPr/>
        </p:nvSpPr>
        <p:spPr>
          <a:xfrm>
            <a:off x="3100388" y="4913029"/>
            <a:ext cx="422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 = x</a:t>
            </a:r>
            <a:r>
              <a:rPr lang="en-US" sz="2400" baseline="-25000" dirty="0"/>
              <a:t>1</a:t>
            </a:r>
            <a:r>
              <a:rPr lang="en-US" sz="2400" dirty="0"/>
              <a:t>.w</a:t>
            </a:r>
            <a:r>
              <a:rPr lang="en-US" sz="2400" baseline="-25000" dirty="0"/>
              <a:t>1</a:t>
            </a:r>
            <a:r>
              <a:rPr lang="en-US" sz="2400" dirty="0"/>
              <a:t> + x</a:t>
            </a:r>
            <a:r>
              <a:rPr lang="en-US" sz="2400" baseline="-25000" dirty="0"/>
              <a:t>2</a:t>
            </a:r>
            <a:r>
              <a:rPr lang="en-US" sz="2400" dirty="0"/>
              <a:t>.w</a:t>
            </a:r>
            <a:r>
              <a:rPr lang="en-US" sz="2400" baseline="-25000" dirty="0"/>
              <a:t>2</a:t>
            </a:r>
            <a:r>
              <a:rPr lang="en-US" sz="2400" dirty="0"/>
              <a:t>+….+ 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 err="1"/>
              <a:t>.w</a:t>
            </a:r>
            <a:r>
              <a:rPr lang="en-US" sz="2400" baseline="-25000" dirty="0" err="1"/>
              <a:t>n</a:t>
            </a:r>
            <a:r>
              <a:rPr lang="en-US" sz="2400" dirty="0"/>
              <a:t> + b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7839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0F538-E44B-D04B-91A8-169C7D693902}"/>
              </a:ext>
            </a:extLst>
          </p:cNvPr>
          <p:cNvSpPr txBox="1">
            <a:spLocks/>
          </p:cNvSpPr>
          <p:nvPr/>
        </p:nvSpPr>
        <p:spPr>
          <a:xfrm>
            <a:off x="742942" y="116083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Activation Functions</a:t>
            </a:r>
            <a:endParaRPr lang="en-US" dirty="0"/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E76F757D-57FA-184D-87D6-02CCCC584047}"/>
              </a:ext>
            </a:extLst>
          </p:cNvPr>
          <p:cNvSpPr txBox="1">
            <a:spLocks/>
          </p:cNvSpPr>
          <p:nvPr/>
        </p:nvSpPr>
        <p:spPr>
          <a:xfrm>
            <a:off x="738189" y="913947"/>
            <a:ext cx="4719636" cy="7188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877223-D44D-2B40-B6B3-A9E61CB1612F}"/>
              </a:ext>
            </a:extLst>
          </p:cNvPr>
          <p:cNvSpPr txBox="1">
            <a:spLocks/>
          </p:cNvSpPr>
          <p:nvPr/>
        </p:nvSpPr>
        <p:spPr>
          <a:xfrm>
            <a:off x="738189" y="1132018"/>
            <a:ext cx="10515600" cy="5182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Output of the neuron decided based on the activation function</a:t>
            </a:r>
          </a:p>
          <a:p>
            <a:r>
              <a:rPr lang="en-US" dirty="0"/>
              <a:t>Activation function </a:t>
            </a:r>
            <a:r>
              <a:rPr lang="en-US" dirty="0">
                <a:solidFill>
                  <a:schemeClr val="accent1"/>
                </a:solidFill>
              </a:rPr>
              <a:t>introduce non-linearity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transform big values to small values</a:t>
            </a:r>
          </a:p>
          <a:p>
            <a:r>
              <a:rPr lang="en-US" dirty="0"/>
              <a:t>Function decided based on the type of problem</a:t>
            </a:r>
          </a:p>
          <a:p>
            <a:pPr lvl="1"/>
            <a:r>
              <a:rPr lang="en-US" dirty="0"/>
              <a:t>Sigmoid, </a:t>
            </a:r>
            <a:r>
              <a:rPr lang="en-US" dirty="0" err="1"/>
              <a:t>relu</a:t>
            </a:r>
            <a:r>
              <a:rPr lang="en-US" dirty="0"/>
              <a:t> and tanh are the popular ones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CCE91A3B-70CE-344E-8C12-3BE05B2B168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1" y="3723094"/>
            <a:ext cx="2590802" cy="259107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686FA4-0455-834C-88DB-0164DB12613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64" y="3695252"/>
            <a:ext cx="3085464" cy="259107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83EABF6-F459-EE4C-9F09-1AF2D7E254D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6" y="3723094"/>
            <a:ext cx="3542665" cy="2591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EC95F9-06D6-BF4E-ACFA-B2CD8808AE17}"/>
              </a:ext>
            </a:extLst>
          </p:cNvPr>
          <p:cNvSpPr txBox="1"/>
          <p:nvPr/>
        </p:nvSpPr>
        <p:spPr>
          <a:xfrm>
            <a:off x="1662112" y="6275688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Sigmoid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CC986B-CD0A-E64A-9EB7-1E6CD5E6131D}"/>
              </a:ext>
            </a:extLst>
          </p:cNvPr>
          <p:cNvSpPr txBox="1"/>
          <p:nvPr/>
        </p:nvSpPr>
        <p:spPr>
          <a:xfrm>
            <a:off x="4962843" y="62744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Tanh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3C3145-EB1D-0A42-869A-EFF2279F911E}"/>
              </a:ext>
            </a:extLst>
          </p:cNvPr>
          <p:cNvSpPr txBox="1"/>
          <p:nvPr/>
        </p:nvSpPr>
        <p:spPr>
          <a:xfrm>
            <a:off x="8695375" y="62744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ReLu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130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5DDB-3AA9-B649-9857-AE947CEC3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C83A9-BF68-B24C-A66A-27AA821AF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pPr lvl="1"/>
            <a:r>
              <a:rPr lang="en-US" dirty="0"/>
              <a:t>What is image localization</a:t>
            </a:r>
          </a:p>
          <a:p>
            <a:pPr lvl="1"/>
            <a:r>
              <a:rPr lang="en-US" dirty="0"/>
              <a:t>Current approach and suggested approach</a:t>
            </a:r>
          </a:p>
          <a:p>
            <a:pPr lvl="1"/>
            <a:r>
              <a:rPr lang="en-US" dirty="0"/>
              <a:t>Use case scenarios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Design and Implementation</a:t>
            </a:r>
          </a:p>
          <a:p>
            <a:r>
              <a:rPr lang="en-US" dirty="0"/>
              <a:t>Experimental Results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Google Shape;494;p56">
            <a:extLst>
              <a:ext uri="{FF2B5EF4-FFF2-40B4-BE49-F238E27FC236}">
                <a16:creationId xmlns:a16="http://schemas.microsoft.com/office/drawing/2014/main" id="{AAFEF61E-E8FE-8049-A016-56AEB20293E5}"/>
              </a:ext>
            </a:extLst>
          </p:cNvPr>
          <p:cNvSpPr txBox="1">
            <a:spLocks/>
          </p:cNvSpPr>
          <p:nvPr/>
        </p:nvSpPr>
        <p:spPr>
          <a:xfrm>
            <a:off x="838200" y="1364431"/>
            <a:ext cx="1988127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0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"/>
    </mc:Choice>
    <mc:Fallback xmlns="">
      <p:transition spd="slow" advTm="16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0F538-E44B-D04B-91A8-169C7D693902}"/>
              </a:ext>
            </a:extLst>
          </p:cNvPr>
          <p:cNvSpPr txBox="1">
            <a:spLocks/>
          </p:cNvSpPr>
          <p:nvPr/>
        </p:nvSpPr>
        <p:spPr>
          <a:xfrm>
            <a:off x="742942" y="116083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Recurrent Neural Networks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E76F757D-57FA-184D-87D6-02CCCC584047}"/>
              </a:ext>
            </a:extLst>
          </p:cNvPr>
          <p:cNvSpPr txBox="1">
            <a:spLocks/>
          </p:cNvSpPr>
          <p:nvPr/>
        </p:nvSpPr>
        <p:spPr>
          <a:xfrm flipV="1">
            <a:off x="738188" y="897254"/>
            <a:ext cx="6305549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877223-D44D-2B40-B6B3-A9E61CB1612F}"/>
              </a:ext>
            </a:extLst>
          </p:cNvPr>
          <p:cNvSpPr txBox="1">
            <a:spLocks/>
          </p:cNvSpPr>
          <p:nvPr/>
        </p:nvSpPr>
        <p:spPr>
          <a:xfrm>
            <a:off x="738188" y="1396999"/>
            <a:ext cx="10515600" cy="473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3BA510-DCBB-BD4D-8781-BEC2DE9799B7}"/>
              </a:ext>
            </a:extLst>
          </p:cNvPr>
          <p:cNvSpPr txBox="1">
            <a:spLocks/>
          </p:cNvSpPr>
          <p:nvPr/>
        </p:nvSpPr>
        <p:spPr>
          <a:xfrm>
            <a:off x="738189" y="1132018"/>
            <a:ext cx="10515600" cy="4740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to take advantage of previous knowledge to develop new understanding</a:t>
            </a:r>
          </a:p>
          <a:p>
            <a:pPr lvl="1"/>
            <a:r>
              <a:rPr lang="en-US" dirty="0"/>
              <a:t>While watching the movie, we remember the earlier events which helps in understanding rest of the movie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LSTMs – selectively stores the relevant information [26]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 descr="A close up of a clock&#10;&#10;Description automatically generated">
            <a:extLst>
              <a:ext uri="{FF2B5EF4-FFF2-40B4-BE49-F238E27FC236}">
                <a16:creationId xmlns:a16="http://schemas.microsoft.com/office/drawing/2014/main" id="{97E9890E-D47C-8D4E-8D61-DAB0FE06EA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38" y="2859722"/>
            <a:ext cx="5943600" cy="15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6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0F538-E44B-D04B-91A8-169C7D693902}"/>
              </a:ext>
            </a:extLst>
          </p:cNvPr>
          <p:cNvSpPr txBox="1">
            <a:spLocks/>
          </p:cNvSpPr>
          <p:nvPr/>
        </p:nvSpPr>
        <p:spPr>
          <a:xfrm>
            <a:off x="742942" y="116083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Sequence to Sequence transformation with RNN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E76F757D-57FA-184D-87D6-02CCCC584047}"/>
              </a:ext>
            </a:extLst>
          </p:cNvPr>
          <p:cNvSpPr txBox="1">
            <a:spLocks/>
          </p:cNvSpPr>
          <p:nvPr/>
        </p:nvSpPr>
        <p:spPr>
          <a:xfrm flipV="1">
            <a:off x="738188" y="897253"/>
            <a:ext cx="10320337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877223-D44D-2B40-B6B3-A9E61CB1612F}"/>
              </a:ext>
            </a:extLst>
          </p:cNvPr>
          <p:cNvSpPr txBox="1">
            <a:spLocks/>
          </p:cNvSpPr>
          <p:nvPr/>
        </p:nvSpPr>
        <p:spPr>
          <a:xfrm>
            <a:off x="738188" y="1396999"/>
            <a:ext cx="10515600" cy="473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3BA510-DCBB-BD4D-8781-BEC2DE9799B7}"/>
              </a:ext>
            </a:extLst>
          </p:cNvPr>
          <p:cNvSpPr txBox="1">
            <a:spLocks/>
          </p:cNvSpPr>
          <p:nvPr/>
        </p:nvSpPr>
        <p:spPr>
          <a:xfrm>
            <a:off x="640556" y="1166743"/>
            <a:ext cx="10515600" cy="4740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discuss widely used model viz. </a:t>
            </a:r>
            <a:r>
              <a:rPr lang="en-US" dirty="0">
                <a:solidFill>
                  <a:schemeClr val="accent1"/>
                </a:solidFill>
              </a:rPr>
              <a:t>“Encoder Decoder” </a:t>
            </a:r>
            <a:r>
              <a:rPr lang="en-US" dirty="0"/>
              <a:t>[19]</a:t>
            </a:r>
          </a:p>
          <a:p>
            <a:pPr lvl="1"/>
            <a:r>
              <a:rPr lang="en-US" dirty="0"/>
              <a:t>Encoder and Decoder composed of RNN neurons</a:t>
            </a:r>
          </a:p>
          <a:p>
            <a:pPr lvl="1"/>
            <a:r>
              <a:rPr lang="en-US" dirty="0"/>
              <a:t>Encoder understands the context and passes it</a:t>
            </a:r>
          </a:p>
          <a:p>
            <a:pPr lvl="1"/>
            <a:r>
              <a:rPr lang="en-US" dirty="0"/>
              <a:t>Decoder generates the output with the help of context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3EEB39-A5C0-0E41-8B6E-897198C1DA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873" y="3302319"/>
            <a:ext cx="3074352" cy="21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9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5EBA9BBE-382B-4945-B621-33E1B45F5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613" y="1400969"/>
            <a:ext cx="7993062" cy="35433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950E8C-0279-044F-9283-5C704016B742}"/>
              </a:ext>
            </a:extLst>
          </p:cNvPr>
          <p:cNvSpPr txBox="1">
            <a:spLocks/>
          </p:cNvSpPr>
          <p:nvPr/>
        </p:nvSpPr>
        <p:spPr>
          <a:xfrm>
            <a:off x="742942" y="116083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Expanded Encoder-Decoder RNN</a:t>
            </a:r>
          </a:p>
        </p:txBody>
      </p:sp>
      <p:sp>
        <p:nvSpPr>
          <p:cNvPr id="6" name="Google Shape;494;p56">
            <a:extLst>
              <a:ext uri="{FF2B5EF4-FFF2-40B4-BE49-F238E27FC236}">
                <a16:creationId xmlns:a16="http://schemas.microsoft.com/office/drawing/2014/main" id="{F1C7D6A2-E56F-8B4D-A8AA-D2BD144447CC}"/>
              </a:ext>
            </a:extLst>
          </p:cNvPr>
          <p:cNvSpPr txBox="1">
            <a:spLocks/>
          </p:cNvSpPr>
          <p:nvPr/>
        </p:nvSpPr>
        <p:spPr>
          <a:xfrm>
            <a:off x="738188" y="942971"/>
            <a:ext cx="7691437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16DB0-16AF-EC48-8F32-CA3E7DB4BA8D}"/>
              </a:ext>
            </a:extLst>
          </p:cNvPr>
          <p:cNvSpPr txBox="1"/>
          <p:nvPr/>
        </p:nvSpPr>
        <p:spPr>
          <a:xfrm>
            <a:off x="957263" y="5100638"/>
            <a:ext cx="10544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Encoder neuron takes input and previous context to predict next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Decoder neuron takes previous output and previous context to predict output and context</a:t>
            </a:r>
          </a:p>
        </p:txBody>
      </p:sp>
    </p:spTree>
    <p:extLst>
      <p:ext uri="{BB962C8B-B14F-4D97-AF65-F5344CB8AC3E}">
        <p14:creationId xmlns:p14="http://schemas.microsoft.com/office/powerpoint/2010/main" val="2589729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950E8C-0279-044F-9283-5C704016B742}"/>
              </a:ext>
            </a:extLst>
          </p:cNvPr>
          <p:cNvSpPr txBox="1">
            <a:spLocks/>
          </p:cNvSpPr>
          <p:nvPr/>
        </p:nvSpPr>
        <p:spPr>
          <a:xfrm>
            <a:off x="742942" y="116083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Encoder-Decoder RNN with Embedding Layer</a:t>
            </a:r>
          </a:p>
        </p:txBody>
      </p:sp>
      <p:sp>
        <p:nvSpPr>
          <p:cNvPr id="6" name="Google Shape;494;p56">
            <a:extLst>
              <a:ext uri="{FF2B5EF4-FFF2-40B4-BE49-F238E27FC236}">
                <a16:creationId xmlns:a16="http://schemas.microsoft.com/office/drawing/2014/main" id="{F1C7D6A2-E56F-8B4D-A8AA-D2BD144447CC}"/>
              </a:ext>
            </a:extLst>
          </p:cNvPr>
          <p:cNvSpPr txBox="1">
            <a:spLocks/>
          </p:cNvSpPr>
          <p:nvPr/>
        </p:nvSpPr>
        <p:spPr>
          <a:xfrm flipV="1">
            <a:off x="738188" y="885826"/>
            <a:ext cx="10377487" cy="57146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3B29CAB-1F87-FA4A-B39A-1F6CD7AEE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8" y="1343022"/>
            <a:ext cx="10615612" cy="5072065"/>
          </a:xfrm>
        </p:spPr>
        <p:txBody>
          <a:bodyPr>
            <a:normAutofit/>
          </a:bodyPr>
          <a:lstStyle/>
          <a:p>
            <a:r>
              <a:rPr lang="en-US" dirty="0"/>
              <a:t>Embedding represents each word in the form of integer vector</a:t>
            </a:r>
          </a:p>
          <a:p>
            <a:r>
              <a:rPr lang="en-US" dirty="0"/>
              <a:t>Similar words have similar vectors</a:t>
            </a:r>
          </a:p>
          <a:p>
            <a:pPr lvl="1"/>
            <a:r>
              <a:rPr lang="en-US" dirty="0"/>
              <a:t>‘Car’ and ‘Truck’ close to each other</a:t>
            </a:r>
          </a:p>
          <a:p>
            <a:pPr lvl="1"/>
            <a:r>
              <a:rPr lang="en-US" dirty="0"/>
              <a:t>‘United States’ and ‘Car’ would be farther as they are not related </a:t>
            </a:r>
          </a:p>
          <a:p>
            <a:r>
              <a:rPr lang="en-US" dirty="0"/>
              <a:t>Can help RNN learn useful context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D09E6D79-4A43-8940-8E49-323029EE5BC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4" y="3786188"/>
            <a:ext cx="6943725" cy="27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1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0F538-E44B-D04B-91A8-169C7D693902}"/>
              </a:ext>
            </a:extLst>
          </p:cNvPr>
          <p:cNvSpPr txBox="1">
            <a:spLocks/>
          </p:cNvSpPr>
          <p:nvPr/>
        </p:nvSpPr>
        <p:spPr>
          <a:xfrm>
            <a:off x="342892" y="113475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Text Extraction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E76F757D-57FA-184D-87D6-02CCCC584047}"/>
              </a:ext>
            </a:extLst>
          </p:cNvPr>
          <p:cNvSpPr txBox="1">
            <a:spLocks/>
          </p:cNvSpPr>
          <p:nvPr/>
        </p:nvSpPr>
        <p:spPr>
          <a:xfrm flipV="1">
            <a:off x="342892" y="882779"/>
            <a:ext cx="3590925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877223-D44D-2B40-B6B3-A9E61CB1612F}"/>
              </a:ext>
            </a:extLst>
          </p:cNvPr>
          <p:cNvSpPr txBox="1">
            <a:spLocks/>
          </p:cNvSpPr>
          <p:nvPr/>
        </p:nvSpPr>
        <p:spPr>
          <a:xfrm>
            <a:off x="738188" y="1396999"/>
            <a:ext cx="10515600" cy="473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3BA510-DCBB-BD4D-8781-BEC2DE9799B7}"/>
              </a:ext>
            </a:extLst>
          </p:cNvPr>
          <p:cNvSpPr txBox="1">
            <a:spLocks/>
          </p:cNvSpPr>
          <p:nvPr/>
        </p:nvSpPr>
        <p:spPr>
          <a:xfrm>
            <a:off x="738189" y="1132018"/>
            <a:ext cx="10515600" cy="4740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9619297D-29C8-1D43-9B10-306C1127EB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694" y="240505"/>
            <a:ext cx="3214372" cy="3064405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37C0E51F-30AB-494C-BF74-A9950647B1E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692" y="4172008"/>
            <a:ext cx="3214373" cy="1956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75B1EC-9281-5F45-A9FB-2F18A8B9969A}"/>
              </a:ext>
            </a:extLst>
          </p:cNvPr>
          <p:cNvSpPr txBox="1"/>
          <p:nvPr/>
        </p:nvSpPr>
        <p:spPr>
          <a:xfrm>
            <a:off x="8120693" y="3304911"/>
            <a:ext cx="3214373" cy="58477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Structured Text : Uniformly Formatted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864A7-DAED-BF4C-BD69-3E229C63750B}"/>
              </a:ext>
            </a:extLst>
          </p:cNvPr>
          <p:cNvSpPr txBox="1"/>
          <p:nvPr/>
        </p:nvSpPr>
        <p:spPr>
          <a:xfrm>
            <a:off x="8039415" y="6040470"/>
            <a:ext cx="3214373" cy="58477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Unstructured Text : Varying text font and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FB9B1-7500-3943-8D63-6B5E2A1CB595}"/>
              </a:ext>
            </a:extLst>
          </p:cNvPr>
          <p:cNvSpPr txBox="1"/>
          <p:nvPr/>
        </p:nvSpPr>
        <p:spPr>
          <a:xfrm>
            <a:off x="342892" y="1193479"/>
            <a:ext cx="75295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preprocessed before text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Remove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 to black and white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Detect textual regions using windows [2] or CNNs [7]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Textual features and regions passed to RNN to extract text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Text extraction from unstructured text more challenging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Various tools available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Optical Character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Tesseract [28]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Google Cloud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6407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0F538-E44B-D04B-91A8-169C7D693902}"/>
              </a:ext>
            </a:extLst>
          </p:cNvPr>
          <p:cNvSpPr txBox="1">
            <a:spLocks/>
          </p:cNvSpPr>
          <p:nvPr/>
        </p:nvSpPr>
        <p:spPr>
          <a:xfrm>
            <a:off x="342892" y="113475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Captioning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E76F757D-57FA-184D-87D6-02CCCC584047}"/>
              </a:ext>
            </a:extLst>
          </p:cNvPr>
          <p:cNvSpPr txBox="1">
            <a:spLocks/>
          </p:cNvSpPr>
          <p:nvPr/>
        </p:nvSpPr>
        <p:spPr>
          <a:xfrm flipV="1">
            <a:off x="342892" y="941936"/>
            <a:ext cx="4214821" cy="53655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877223-D44D-2B40-B6B3-A9E61CB1612F}"/>
              </a:ext>
            </a:extLst>
          </p:cNvPr>
          <p:cNvSpPr txBox="1">
            <a:spLocks/>
          </p:cNvSpPr>
          <p:nvPr/>
        </p:nvSpPr>
        <p:spPr>
          <a:xfrm>
            <a:off x="738188" y="1396999"/>
            <a:ext cx="10515600" cy="473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3BA510-DCBB-BD4D-8781-BEC2DE9799B7}"/>
              </a:ext>
            </a:extLst>
          </p:cNvPr>
          <p:cNvSpPr txBox="1">
            <a:spLocks/>
          </p:cNvSpPr>
          <p:nvPr/>
        </p:nvSpPr>
        <p:spPr>
          <a:xfrm>
            <a:off x="738189" y="1132018"/>
            <a:ext cx="10515600" cy="4740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FB9B1-7500-3943-8D63-6B5E2A1CB595}"/>
              </a:ext>
            </a:extLst>
          </p:cNvPr>
          <p:cNvSpPr txBox="1"/>
          <p:nvPr/>
        </p:nvSpPr>
        <p:spPr>
          <a:xfrm>
            <a:off x="342892" y="1193479"/>
            <a:ext cx="114157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context of the image required for the project can be generated through image captioning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Captioning : process of understanding the image and generate labels for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Tools available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Google Cloud Vision [29]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Microsoft Caption Bot [30]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2" name="Picture 11" descr="A brown and white dog sitting in the grass&#10;&#10;Description automatically generated">
            <a:extLst>
              <a:ext uri="{FF2B5EF4-FFF2-40B4-BE49-F238E27FC236}">
                <a16:creationId xmlns:a16="http://schemas.microsoft.com/office/drawing/2014/main" id="{DF83AFBC-AE69-F546-84E9-DEFFE77A0D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63" y="2902871"/>
            <a:ext cx="2830830" cy="14147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0DE444-BF87-114B-94FD-A44DAAADF9B7}"/>
              </a:ext>
            </a:extLst>
          </p:cNvPr>
          <p:cNvSpPr/>
          <p:nvPr/>
        </p:nvSpPr>
        <p:spPr>
          <a:xfrm>
            <a:off x="3553850" y="4269412"/>
            <a:ext cx="316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White dog sitting in grassy area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799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0F538-E44B-D04B-91A8-169C7D693902}"/>
              </a:ext>
            </a:extLst>
          </p:cNvPr>
          <p:cNvSpPr txBox="1">
            <a:spLocks/>
          </p:cNvSpPr>
          <p:nvPr/>
        </p:nvSpPr>
        <p:spPr>
          <a:xfrm>
            <a:off x="342892" y="113475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Image Captioning Technique </a:t>
            </a:r>
            <a:r>
              <a:rPr lang="en-US" sz="2400" dirty="0"/>
              <a:t>[18] [20]</a:t>
            </a:r>
            <a:endParaRPr lang="en-US" dirty="0"/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E76F757D-57FA-184D-87D6-02CCCC584047}"/>
              </a:ext>
            </a:extLst>
          </p:cNvPr>
          <p:cNvSpPr txBox="1">
            <a:spLocks/>
          </p:cNvSpPr>
          <p:nvPr/>
        </p:nvSpPr>
        <p:spPr>
          <a:xfrm flipV="1">
            <a:off x="342892" y="941934"/>
            <a:ext cx="8572508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877223-D44D-2B40-B6B3-A9E61CB1612F}"/>
              </a:ext>
            </a:extLst>
          </p:cNvPr>
          <p:cNvSpPr txBox="1">
            <a:spLocks/>
          </p:cNvSpPr>
          <p:nvPr/>
        </p:nvSpPr>
        <p:spPr>
          <a:xfrm>
            <a:off x="738188" y="1396999"/>
            <a:ext cx="10515600" cy="473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43BA510-DCBB-BD4D-8781-BEC2DE9799B7}"/>
              </a:ext>
            </a:extLst>
          </p:cNvPr>
          <p:cNvSpPr txBox="1">
            <a:spLocks/>
          </p:cNvSpPr>
          <p:nvPr/>
        </p:nvSpPr>
        <p:spPr>
          <a:xfrm>
            <a:off x="738189" y="1132018"/>
            <a:ext cx="10515600" cy="4740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FB9B1-7500-3943-8D63-6B5E2A1CB595}"/>
              </a:ext>
            </a:extLst>
          </p:cNvPr>
          <p:cNvSpPr txBox="1"/>
          <p:nvPr/>
        </p:nvSpPr>
        <p:spPr>
          <a:xfrm>
            <a:off x="342892" y="1193479"/>
            <a:ext cx="114157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Generate the feature vector using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Train the model using feature vector and the sequences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Context of the sequences generated using RNNs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E3C19-6482-9441-89DC-736018C66E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70" y="2719565"/>
            <a:ext cx="5704522" cy="26166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861D58-3512-6149-9DA0-AF5F5F8F14D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7" y="2625091"/>
            <a:ext cx="4480560" cy="28359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D073FD-D716-124E-8F28-AB2E90B92121}"/>
              </a:ext>
            </a:extLst>
          </p:cNvPr>
          <p:cNvSpPr txBox="1"/>
          <p:nvPr/>
        </p:nvSpPr>
        <p:spPr>
          <a:xfrm>
            <a:off x="557213" y="5626039"/>
            <a:ext cx="385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Generation of next word in 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C4C694-F899-F447-9BD2-32EF675D20E5}"/>
              </a:ext>
            </a:extLst>
          </p:cNvPr>
          <p:cNvSpPr txBox="1"/>
          <p:nvPr/>
        </p:nvSpPr>
        <p:spPr>
          <a:xfrm>
            <a:off x="6581775" y="5626039"/>
            <a:ext cx="3633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Captioning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713195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A8D-5D7F-A741-90AD-53B535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365125"/>
            <a:ext cx="11328400" cy="61034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DESIGN </a:t>
            </a:r>
            <a:br>
              <a:rPr lang="en-US" sz="6000" b="1" dirty="0">
                <a:solidFill>
                  <a:schemeClr val="bg1"/>
                </a:solidFill>
              </a:rPr>
            </a:br>
            <a:r>
              <a:rPr lang="en-US" sz="6000" b="1" dirty="0">
                <a:solidFill>
                  <a:schemeClr val="bg1"/>
                </a:solidFill>
              </a:rPr>
              <a:t>AND </a:t>
            </a:r>
            <a:br>
              <a:rPr lang="en-US" sz="6000" b="1" dirty="0">
                <a:solidFill>
                  <a:schemeClr val="bg1"/>
                </a:solidFill>
              </a:rPr>
            </a:br>
            <a:r>
              <a:rPr lang="en-US" sz="60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3" name="Google Shape;494;p56">
            <a:extLst>
              <a:ext uri="{FF2B5EF4-FFF2-40B4-BE49-F238E27FC236}">
                <a16:creationId xmlns:a16="http://schemas.microsoft.com/office/drawing/2014/main" id="{0E24EB4B-8DEA-3E41-B106-623F2B349F47}"/>
              </a:ext>
            </a:extLst>
          </p:cNvPr>
          <p:cNvSpPr txBox="1">
            <a:spLocks/>
          </p:cNvSpPr>
          <p:nvPr/>
        </p:nvSpPr>
        <p:spPr>
          <a:xfrm>
            <a:off x="1482436" y="1038847"/>
            <a:ext cx="96980" cy="476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46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"/>
    </mc:Choice>
    <mc:Fallback xmlns="">
      <p:transition spd="slow" advTm="34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6" y="1173228"/>
            <a:ext cx="11069782" cy="5223417"/>
          </a:xfrm>
        </p:spPr>
        <p:txBody>
          <a:bodyPr/>
          <a:lstStyle/>
          <a:p>
            <a:r>
              <a:rPr lang="en-US" dirty="0"/>
              <a:t>Programming Language : Python 3.6.8</a:t>
            </a:r>
          </a:p>
          <a:p>
            <a:r>
              <a:rPr lang="en-US" dirty="0"/>
              <a:t>Neural Network Library : </a:t>
            </a:r>
            <a:r>
              <a:rPr lang="en-US" dirty="0" err="1"/>
              <a:t>Keras</a:t>
            </a:r>
            <a:r>
              <a:rPr lang="en-US" dirty="0"/>
              <a:t> 2.2.5 (used TensorFlow 1.15.0 as backend)</a:t>
            </a:r>
          </a:p>
          <a:p>
            <a:r>
              <a:rPr lang="en-US" dirty="0"/>
              <a:t>IDE : Google </a:t>
            </a:r>
            <a:r>
              <a:rPr lang="en-US" dirty="0" err="1"/>
              <a:t>Colaboratory</a:t>
            </a:r>
            <a:r>
              <a:rPr lang="en-US" dirty="0"/>
              <a:t> [31]</a:t>
            </a:r>
          </a:p>
          <a:p>
            <a:r>
              <a:rPr lang="en-US" dirty="0"/>
              <a:t>Google Cloud Vision APIs [29]</a:t>
            </a:r>
          </a:p>
          <a:p>
            <a:pPr lvl="1"/>
            <a:r>
              <a:rPr lang="en-US" dirty="0"/>
              <a:t>Text Extraction</a:t>
            </a:r>
          </a:p>
          <a:p>
            <a:pPr lvl="1"/>
            <a:r>
              <a:rPr lang="en-US" dirty="0"/>
              <a:t>Image Context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Environment Used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52"/>
            <a:ext cx="4516583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15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C568F-A6C7-1541-9361-27A0009D9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5" y="1253331"/>
            <a:ext cx="10875819" cy="5064342"/>
          </a:xfrm>
        </p:spPr>
        <p:txBody>
          <a:bodyPr/>
          <a:lstStyle/>
          <a:p>
            <a:r>
              <a:rPr lang="en-US" dirty="0"/>
              <a:t>10,000 pairs of English and corresponding Hindi image.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Collected manually by taking snapshots from Wikipedia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517D82-2894-A244-95E1-7C822C7427C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8" name="Google Shape;494;p56">
            <a:extLst>
              <a:ext uri="{FF2B5EF4-FFF2-40B4-BE49-F238E27FC236}">
                <a16:creationId xmlns:a16="http://schemas.microsoft.com/office/drawing/2014/main" id="{950946D4-87C2-1C48-AD3B-058F7E96249F}"/>
              </a:ext>
            </a:extLst>
          </p:cNvPr>
          <p:cNvSpPr txBox="1">
            <a:spLocks/>
          </p:cNvSpPr>
          <p:nvPr/>
        </p:nvSpPr>
        <p:spPr>
          <a:xfrm flipV="1">
            <a:off x="568037" y="897251"/>
            <a:ext cx="1911928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train pulling into a station&#10;&#10;Description automatically generated">
            <a:extLst>
              <a:ext uri="{FF2B5EF4-FFF2-40B4-BE49-F238E27FC236}">
                <a16:creationId xmlns:a16="http://schemas.microsoft.com/office/drawing/2014/main" id="{84A4DCFD-823A-174A-A30A-5D2871D3B8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07" y="1954394"/>
            <a:ext cx="2814048" cy="2188115"/>
          </a:xfrm>
          <a:prstGeom prst="rect">
            <a:avLst/>
          </a:prstGeom>
        </p:spPr>
      </p:pic>
      <p:pic>
        <p:nvPicPr>
          <p:cNvPr id="10" name="Picture 9" descr="A train pulling into a station&#10;&#10;Description automatically generated">
            <a:extLst>
              <a:ext uri="{FF2B5EF4-FFF2-40B4-BE49-F238E27FC236}">
                <a16:creationId xmlns:a16="http://schemas.microsoft.com/office/drawing/2014/main" id="{9277B26C-BF10-824E-8713-C7A70118BB1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496" y="1954394"/>
            <a:ext cx="2667159" cy="218811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FE0D8A76-A164-7E4E-9D8F-4BCC8D926D2D}"/>
              </a:ext>
            </a:extLst>
          </p:cNvPr>
          <p:cNvSpPr/>
          <p:nvPr/>
        </p:nvSpPr>
        <p:spPr>
          <a:xfrm>
            <a:off x="4732033" y="2771792"/>
            <a:ext cx="885825" cy="1857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1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A8D-5D7F-A741-90AD-53B535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365125"/>
            <a:ext cx="11328400" cy="61034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3" name="Google Shape;494;p56">
            <a:extLst>
              <a:ext uri="{FF2B5EF4-FFF2-40B4-BE49-F238E27FC236}">
                <a16:creationId xmlns:a16="http://schemas.microsoft.com/office/drawing/2014/main" id="{EE216A09-9820-0541-BEE7-6B6F179DB9B2}"/>
              </a:ext>
            </a:extLst>
          </p:cNvPr>
          <p:cNvSpPr txBox="1">
            <a:spLocks/>
          </p:cNvSpPr>
          <p:nvPr/>
        </p:nvSpPr>
        <p:spPr>
          <a:xfrm>
            <a:off x="1482436" y="1038847"/>
            <a:ext cx="96980" cy="476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6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"/>
    </mc:Choice>
    <mc:Fallback xmlns="">
      <p:transition spd="slow" advTm="14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596C92-42BA-FD41-AD7B-60CE2E97858C}"/>
              </a:ext>
            </a:extLst>
          </p:cNvPr>
          <p:cNvSpPr/>
          <p:nvPr/>
        </p:nvSpPr>
        <p:spPr>
          <a:xfrm>
            <a:off x="1787236" y="3061783"/>
            <a:ext cx="6996546" cy="1815017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C568F-A6C7-1541-9361-27A0009D9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5" y="1253331"/>
            <a:ext cx="10875819" cy="5064342"/>
          </a:xfrm>
        </p:spPr>
        <p:txBody>
          <a:bodyPr/>
          <a:lstStyle/>
          <a:p>
            <a:r>
              <a:rPr lang="en-US" dirty="0"/>
              <a:t>Automatic Web Crawling through scripts did not work.</a:t>
            </a:r>
          </a:p>
          <a:p>
            <a:pPr lvl="1"/>
            <a:r>
              <a:rPr lang="en-US" dirty="0"/>
              <a:t>Not all pages translated to Hindi</a:t>
            </a:r>
          </a:p>
          <a:p>
            <a:pPr lvl="1"/>
            <a:r>
              <a:rPr lang="en-US" dirty="0"/>
              <a:t>Snapshot size cannot be determined as all languages have different font sizes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517D82-2894-A244-95E1-7C822C7427C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 in Dataset Collection</a:t>
            </a:r>
          </a:p>
        </p:txBody>
      </p:sp>
      <p:sp>
        <p:nvSpPr>
          <p:cNvPr id="8" name="Google Shape;494;p56">
            <a:extLst>
              <a:ext uri="{FF2B5EF4-FFF2-40B4-BE49-F238E27FC236}">
                <a16:creationId xmlns:a16="http://schemas.microsoft.com/office/drawing/2014/main" id="{950946D4-87C2-1C48-AD3B-058F7E96249F}"/>
              </a:ext>
            </a:extLst>
          </p:cNvPr>
          <p:cNvSpPr txBox="1">
            <a:spLocks/>
          </p:cNvSpPr>
          <p:nvPr/>
        </p:nvSpPr>
        <p:spPr>
          <a:xfrm flipV="1">
            <a:off x="568036" y="897250"/>
            <a:ext cx="7412181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CC077C1-64DD-584B-9DF9-BB339D591B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47" y="3372145"/>
            <a:ext cx="2844800" cy="45171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67A1AD7-EDE3-D841-BA84-0CD9E179E54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427" y="3372145"/>
            <a:ext cx="2806700" cy="451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F783D7-9616-BE46-AE0C-A681780284FE}"/>
              </a:ext>
            </a:extLst>
          </p:cNvPr>
          <p:cNvSpPr txBox="1"/>
          <p:nvPr/>
        </p:nvSpPr>
        <p:spPr>
          <a:xfrm>
            <a:off x="2424544" y="4023402"/>
            <a:ext cx="5555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English and Hindi consume different fractions of line. </a:t>
            </a:r>
          </a:p>
        </p:txBody>
      </p:sp>
    </p:spTree>
    <p:extLst>
      <p:ext uri="{BB962C8B-B14F-4D97-AF65-F5344CB8AC3E}">
        <p14:creationId xmlns:p14="http://schemas.microsoft.com/office/powerpoint/2010/main" val="4672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A8D-5D7F-A741-90AD-53B535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365125"/>
            <a:ext cx="11328400" cy="61034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FLOWCHARTS</a:t>
            </a:r>
          </a:p>
        </p:txBody>
      </p:sp>
      <p:sp>
        <p:nvSpPr>
          <p:cNvPr id="3" name="Google Shape;494;p56">
            <a:extLst>
              <a:ext uri="{FF2B5EF4-FFF2-40B4-BE49-F238E27FC236}">
                <a16:creationId xmlns:a16="http://schemas.microsoft.com/office/drawing/2014/main" id="{0E24EB4B-8DEA-3E41-B106-623F2B349F47}"/>
              </a:ext>
            </a:extLst>
          </p:cNvPr>
          <p:cNvSpPr txBox="1">
            <a:spLocks/>
          </p:cNvSpPr>
          <p:nvPr/>
        </p:nvSpPr>
        <p:spPr>
          <a:xfrm>
            <a:off x="1482436" y="1038847"/>
            <a:ext cx="96980" cy="476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"/>
    </mc:Choice>
    <mc:Fallback xmlns="">
      <p:transition spd="slow" advTm="34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86C487-F453-E34C-9173-964B61C6ABE7}"/>
              </a:ext>
            </a:extLst>
          </p:cNvPr>
          <p:cNvSpPr/>
          <p:nvPr/>
        </p:nvSpPr>
        <p:spPr>
          <a:xfrm>
            <a:off x="4338636" y="661044"/>
            <a:ext cx="2671763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Dataset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3A7C5-DC85-E34E-AFA0-664BF9E16AF6}"/>
              </a:ext>
            </a:extLst>
          </p:cNvPr>
          <p:cNvSpPr/>
          <p:nvPr/>
        </p:nvSpPr>
        <p:spPr>
          <a:xfrm>
            <a:off x="807242" y="4352704"/>
            <a:ext cx="4633914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 Build the training input by concatenating ’English’ + &lt;START&gt; + ‘context’ columns.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82E27C-3C6C-574F-AAB9-A91F5324D8D5}"/>
              </a:ext>
            </a:extLst>
          </p:cNvPr>
          <p:cNvSpPr/>
          <p:nvPr/>
        </p:nvSpPr>
        <p:spPr>
          <a:xfrm>
            <a:off x="8220076" y="2134518"/>
            <a:ext cx="2671763" cy="1409451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Extract text from images in ‘Hindi’ using Google API’s.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Populate ‘Hindi’ column of csv file.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9B442-0456-6C44-951E-0144CCC9AAD3}"/>
              </a:ext>
            </a:extLst>
          </p:cNvPr>
          <p:cNvSpPr/>
          <p:nvPr/>
        </p:nvSpPr>
        <p:spPr>
          <a:xfrm>
            <a:off x="457197" y="2134518"/>
            <a:ext cx="2671763" cy="1409452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Extract text from images in ‘English’ using Google API’s.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Populate ‘English’ column of csv file.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330CB7-E85A-524D-AD7F-05E8EAB4EB98}"/>
              </a:ext>
            </a:extLst>
          </p:cNvPr>
          <p:cNvSpPr/>
          <p:nvPr/>
        </p:nvSpPr>
        <p:spPr>
          <a:xfrm>
            <a:off x="4200524" y="2134519"/>
            <a:ext cx="2947988" cy="1409451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Extract the context of images using Google API’s.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Populate the ‘context’ column of csv file.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45AA70-B9A0-3C41-97A7-A4764DCC86FD}"/>
              </a:ext>
            </a:extLst>
          </p:cNvPr>
          <p:cNvSpPr/>
          <p:nvPr/>
        </p:nvSpPr>
        <p:spPr>
          <a:xfrm>
            <a:off x="7078265" y="4273359"/>
            <a:ext cx="4633914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The ‘Hindi’ column acts as the label of the dataset.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6F4E4-6C71-2B4A-96C9-F776225D909A}"/>
              </a:ext>
            </a:extLst>
          </p:cNvPr>
          <p:cNvSpPr/>
          <p:nvPr/>
        </p:nvSpPr>
        <p:spPr>
          <a:xfrm>
            <a:off x="4338636" y="5603624"/>
            <a:ext cx="2671763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 the model.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84C6DE-27D9-D144-997A-2EB5904167E1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793079" y="1246830"/>
            <a:ext cx="3105152" cy="8876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53C27C-6C62-0D40-9D99-C2DCA494F1A4}"/>
              </a:ext>
            </a:extLst>
          </p:cNvPr>
          <p:cNvCxnSpPr>
            <a:cxnSpLocks/>
          </p:cNvCxnSpPr>
          <p:nvPr/>
        </p:nvCxnSpPr>
        <p:spPr>
          <a:xfrm flipH="1">
            <a:off x="4555331" y="3543970"/>
            <a:ext cx="1007268" cy="7444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1A6A95-92E6-EB40-8645-5F2F23FC52F7}"/>
              </a:ext>
            </a:extLst>
          </p:cNvPr>
          <p:cNvCxnSpPr>
            <a:cxnSpLocks/>
          </p:cNvCxnSpPr>
          <p:nvPr/>
        </p:nvCxnSpPr>
        <p:spPr>
          <a:xfrm>
            <a:off x="9555958" y="3551512"/>
            <a:ext cx="0" cy="73693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0CD787-72A1-2E42-912C-8BECF9A88A88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5674518" y="1246832"/>
            <a:ext cx="0" cy="88768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17F712-8D77-684D-AE14-0CF1D982CDC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450805" y="1246830"/>
            <a:ext cx="3105153" cy="8876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CC37F3-7EDA-6F41-8876-9535252EBDB8}"/>
              </a:ext>
            </a:extLst>
          </p:cNvPr>
          <p:cNvCxnSpPr>
            <a:cxnSpLocks/>
          </p:cNvCxnSpPr>
          <p:nvPr/>
        </p:nvCxnSpPr>
        <p:spPr>
          <a:xfrm>
            <a:off x="1540669" y="3543969"/>
            <a:ext cx="957261" cy="73693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81FB4D-256E-1941-BCE6-23CF69685772}"/>
              </a:ext>
            </a:extLst>
          </p:cNvPr>
          <p:cNvCxnSpPr>
            <a:cxnSpLocks/>
          </p:cNvCxnSpPr>
          <p:nvPr/>
        </p:nvCxnSpPr>
        <p:spPr>
          <a:xfrm flipH="1">
            <a:off x="6301978" y="4902592"/>
            <a:ext cx="2227660" cy="69348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BEAECD-7ADE-054E-856C-C806F065BDC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124199" y="4938492"/>
            <a:ext cx="2088952" cy="67267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C354A0-8F79-EE47-833A-3E4D10349C82}"/>
              </a:ext>
            </a:extLst>
          </p:cNvPr>
          <p:cNvSpPr txBox="1"/>
          <p:nvPr/>
        </p:nvSpPr>
        <p:spPr>
          <a:xfrm>
            <a:off x="8220076" y="235527"/>
            <a:ext cx="2671763" cy="64633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Model training using ‘context’ of the images. </a:t>
            </a:r>
          </a:p>
        </p:txBody>
      </p:sp>
    </p:spTree>
    <p:extLst>
      <p:ext uri="{BB962C8B-B14F-4D97-AF65-F5344CB8AC3E}">
        <p14:creationId xmlns:p14="http://schemas.microsoft.com/office/powerpoint/2010/main" val="2795170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86C487-F453-E34C-9173-964B61C6ABE7}"/>
              </a:ext>
            </a:extLst>
          </p:cNvPr>
          <p:cNvSpPr/>
          <p:nvPr/>
        </p:nvSpPr>
        <p:spPr>
          <a:xfrm>
            <a:off x="4200524" y="661044"/>
            <a:ext cx="2671763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Test images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3A7C5-DC85-E34E-AFA0-664BF9E16AF6}"/>
              </a:ext>
            </a:extLst>
          </p:cNvPr>
          <p:cNvSpPr/>
          <p:nvPr/>
        </p:nvSpPr>
        <p:spPr>
          <a:xfrm>
            <a:off x="3364704" y="3695114"/>
            <a:ext cx="4633914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Build the input by concatenating ’English’ + &lt;START&gt; + ‘context’ columns.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9B442-0456-6C44-951E-0144CCC9AAD3}"/>
              </a:ext>
            </a:extLst>
          </p:cNvPr>
          <p:cNvSpPr/>
          <p:nvPr/>
        </p:nvSpPr>
        <p:spPr>
          <a:xfrm>
            <a:off x="547685" y="1734041"/>
            <a:ext cx="2671763" cy="1409452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Extract text from images in ‘English’ using Google API’s.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Populate ‘English’ column of csv file.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330CB7-E85A-524D-AD7F-05E8EAB4EB98}"/>
              </a:ext>
            </a:extLst>
          </p:cNvPr>
          <p:cNvSpPr/>
          <p:nvPr/>
        </p:nvSpPr>
        <p:spPr>
          <a:xfrm>
            <a:off x="8101012" y="1834481"/>
            <a:ext cx="2947988" cy="1409451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Extract the context of images using Google API’s.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Populate the ‘context’ column of csv file.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6F4E4-6C71-2B4A-96C9-F776225D909A}"/>
              </a:ext>
            </a:extLst>
          </p:cNvPr>
          <p:cNvSpPr/>
          <p:nvPr/>
        </p:nvSpPr>
        <p:spPr>
          <a:xfrm>
            <a:off x="4338636" y="4832523"/>
            <a:ext cx="2671763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 using the model.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84C6DE-27D9-D144-997A-2EB5904167E1}"/>
              </a:ext>
            </a:extLst>
          </p:cNvPr>
          <p:cNvCxnSpPr>
            <a:cxnSpLocks/>
          </p:cNvCxnSpPr>
          <p:nvPr/>
        </p:nvCxnSpPr>
        <p:spPr>
          <a:xfrm flipH="1">
            <a:off x="2606273" y="1246832"/>
            <a:ext cx="2580090" cy="4872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53C27C-6C62-0D40-9D99-C2DCA494F1A4}"/>
              </a:ext>
            </a:extLst>
          </p:cNvPr>
          <p:cNvCxnSpPr>
            <a:cxnSpLocks/>
          </p:cNvCxnSpPr>
          <p:nvPr/>
        </p:nvCxnSpPr>
        <p:spPr>
          <a:xfrm flipH="1">
            <a:off x="7010399" y="3243934"/>
            <a:ext cx="2571750" cy="41690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0CD787-72A1-2E42-912C-8BECF9A88A88}"/>
              </a:ext>
            </a:extLst>
          </p:cNvPr>
          <p:cNvCxnSpPr>
            <a:cxnSpLocks/>
          </p:cNvCxnSpPr>
          <p:nvPr/>
        </p:nvCxnSpPr>
        <p:spPr>
          <a:xfrm>
            <a:off x="6096000" y="1246832"/>
            <a:ext cx="2876554" cy="58578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CC37F3-7EDA-6F41-8876-9535252EBDB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83567" y="3143493"/>
            <a:ext cx="2674146" cy="55162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BEAECD-7ADE-054E-856C-C806F065BDC5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5674518" y="4280902"/>
            <a:ext cx="7143" cy="55162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FCD4414-BAAD-C643-A690-17A1B4E80DE8}"/>
              </a:ext>
            </a:extLst>
          </p:cNvPr>
          <p:cNvSpPr/>
          <p:nvPr/>
        </p:nvSpPr>
        <p:spPr>
          <a:xfrm>
            <a:off x="3246831" y="5871704"/>
            <a:ext cx="4869659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 the accuracy using human translations and comparing with model translations.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C567A7D-E07C-8443-AC36-D2ECF3BB286A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>
          <a:xfrm>
            <a:off x="5674518" y="5418311"/>
            <a:ext cx="7143" cy="45339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A33410-B078-4241-A083-A209E678F0CA}"/>
              </a:ext>
            </a:extLst>
          </p:cNvPr>
          <p:cNvSpPr txBox="1"/>
          <p:nvPr/>
        </p:nvSpPr>
        <p:spPr>
          <a:xfrm>
            <a:off x="8015286" y="235527"/>
            <a:ext cx="2876553" cy="64633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Predictions using the model trained with ‘context’. </a:t>
            </a:r>
          </a:p>
        </p:txBody>
      </p:sp>
    </p:spTree>
    <p:extLst>
      <p:ext uri="{BB962C8B-B14F-4D97-AF65-F5344CB8AC3E}">
        <p14:creationId xmlns:p14="http://schemas.microsoft.com/office/powerpoint/2010/main" val="1252922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86C487-F453-E34C-9173-964B61C6ABE7}"/>
              </a:ext>
            </a:extLst>
          </p:cNvPr>
          <p:cNvSpPr/>
          <p:nvPr/>
        </p:nvSpPr>
        <p:spPr>
          <a:xfrm>
            <a:off x="4200524" y="661044"/>
            <a:ext cx="2671763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Dataset 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3A7C5-DC85-E34E-AFA0-664BF9E16AF6}"/>
              </a:ext>
            </a:extLst>
          </p:cNvPr>
          <p:cNvSpPr/>
          <p:nvPr/>
        </p:nvSpPr>
        <p:spPr>
          <a:xfrm>
            <a:off x="902491" y="4280904"/>
            <a:ext cx="4633914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 Build the training input using ’English’ column.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82E27C-3C6C-574F-AAB9-A91F5324D8D5}"/>
              </a:ext>
            </a:extLst>
          </p:cNvPr>
          <p:cNvSpPr/>
          <p:nvPr/>
        </p:nvSpPr>
        <p:spPr>
          <a:xfrm>
            <a:off x="7048500" y="2149610"/>
            <a:ext cx="2671763" cy="1409451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Extract text from images in ‘Hindi’ using Google API’s.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Populate ‘Hindi’ column of csv file.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9B442-0456-6C44-951E-0144CCC9AAD3}"/>
              </a:ext>
            </a:extLst>
          </p:cNvPr>
          <p:cNvSpPr/>
          <p:nvPr/>
        </p:nvSpPr>
        <p:spPr>
          <a:xfrm>
            <a:off x="1793079" y="2134518"/>
            <a:ext cx="2671763" cy="1409452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Extract text from images in ‘English’ using Google API’s.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Populate ‘English’ column of csv file.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45AA70-B9A0-3C41-97A7-A4764DCC86FD}"/>
              </a:ext>
            </a:extLst>
          </p:cNvPr>
          <p:cNvSpPr/>
          <p:nvPr/>
        </p:nvSpPr>
        <p:spPr>
          <a:xfrm>
            <a:off x="6243638" y="4268008"/>
            <a:ext cx="4633914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The ‘Hindi’ column acts as the label of the dataset.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6F4E4-6C71-2B4A-96C9-F776225D909A}"/>
              </a:ext>
            </a:extLst>
          </p:cNvPr>
          <p:cNvSpPr/>
          <p:nvPr/>
        </p:nvSpPr>
        <p:spPr>
          <a:xfrm>
            <a:off x="4338636" y="5603624"/>
            <a:ext cx="2671763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 the model.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84C6DE-27D9-D144-997A-2EB5904167E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3128961" y="1246832"/>
            <a:ext cx="2407445" cy="88768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1A6A95-92E6-EB40-8645-5F2F23FC52F7}"/>
              </a:ext>
            </a:extLst>
          </p:cNvPr>
          <p:cNvCxnSpPr>
            <a:cxnSpLocks/>
          </p:cNvCxnSpPr>
          <p:nvPr/>
        </p:nvCxnSpPr>
        <p:spPr>
          <a:xfrm>
            <a:off x="8546309" y="3531074"/>
            <a:ext cx="0" cy="73693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17F712-8D77-684D-AE14-0CF1D982CDC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536405" y="1254377"/>
            <a:ext cx="2847977" cy="89523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CC37F3-7EDA-6F41-8876-9535252EBDB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128961" y="3543970"/>
            <a:ext cx="0" cy="73693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81FB4D-256E-1941-BCE6-23CF69685772}"/>
              </a:ext>
            </a:extLst>
          </p:cNvPr>
          <p:cNvCxnSpPr>
            <a:cxnSpLocks/>
          </p:cNvCxnSpPr>
          <p:nvPr/>
        </p:nvCxnSpPr>
        <p:spPr>
          <a:xfrm flipH="1">
            <a:off x="6096000" y="4866691"/>
            <a:ext cx="1905000" cy="7369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BEAECD-7ADE-054E-856C-C806F065BDC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219448" y="4866692"/>
            <a:ext cx="2093120" cy="74447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A7C52-F366-2C4D-843C-09E9BA3978C5}"/>
              </a:ext>
            </a:extLst>
          </p:cNvPr>
          <p:cNvSpPr txBox="1"/>
          <p:nvPr/>
        </p:nvSpPr>
        <p:spPr>
          <a:xfrm>
            <a:off x="8043862" y="235527"/>
            <a:ext cx="2998211" cy="64633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Model training without using  ‘context’ of the images. </a:t>
            </a:r>
          </a:p>
        </p:txBody>
      </p:sp>
    </p:spTree>
    <p:extLst>
      <p:ext uri="{BB962C8B-B14F-4D97-AF65-F5344CB8AC3E}">
        <p14:creationId xmlns:p14="http://schemas.microsoft.com/office/powerpoint/2010/main" val="2798885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86C487-F453-E34C-9173-964B61C6ABE7}"/>
              </a:ext>
            </a:extLst>
          </p:cNvPr>
          <p:cNvSpPr/>
          <p:nvPr/>
        </p:nvSpPr>
        <p:spPr>
          <a:xfrm>
            <a:off x="4200524" y="639409"/>
            <a:ext cx="2671763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Test images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3A7C5-DC85-E34E-AFA0-664BF9E16AF6}"/>
              </a:ext>
            </a:extLst>
          </p:cNvPr>
          <p:cNvSpPr/>
          <p:nvPr/>
        </p:nvSpPr>
        <p:spPr>
          <a:xfrm>
            <a:off x="3219448" y="3724533"/>
            <a:ext cx="4633914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Build the input  using ’English’ column.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9B442-0456-6C44-951E-0144CCC9AAD3}"/>
              </a:ext>
            </a:extLst>
          </p:cNvPr>
          <p:cNvSpPr/>
          <p:nvPr/>
        </p:nvSpPr>
        <p:spPr>
          <a:xfrm>
            <a:off x="4200524" y="1792879"/>
            <a:ext cx="2671763" cy="1409452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Extract text from images in ‘English’ using Google API’s.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Populate ‘English’ column of csv file.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6F4E4-6C71-2B4A-96C9-F776225D909A}"/>
              </a:ext>
            </a:extLst>
          </p:cNvPr>
          <p:cNvSpPr/>
          <p:nvPr/>
        </p:nvSpPr>
        <p:spPr>
          <a:xfrm>
            <a:off x="4200524" y="4841091"/>
            <a:ext cx="2671763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Predict using the model.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84C6DE-27D9-D144-997A-2EB5904167E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5536406" y="1225197"/>
            <a:ext cx="0" cy="56768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CC37F3-7EDA-6F41-8876-9535252EBDB8}"/>
              </a:ext>
            </a:extLst>
          </p:cNvPr>
          <p:cNvCxnSpPr>
            <a:cxnSpLocks/>
          </p:cNvCxnSpPr>
          <p:nvPr/>
        </p:nvCxnSpPr>
        <p:spPr>
          <a:xfrm flipH="1">
            <a:off x="5536404" y="3202331"/>
            <a:ext cx="1" cy="52220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BEAECD-7ADE-054E-856C-C806F065BDC5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5536405" y="4310321"/>
            <a:ext cx="1" cy="53077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FCD4414-BAAD-C643-A690-17A1B4E80DE8}"/>
              </a:ext>
            </a:extLst>
          </p:cNvPr>
          <p:cNvSpPr/>
          <p:nvPr/>
        </p:nvSpPr>
        <p:spPr>
          <a:xfrm>
            <a:off x="3101575" y="5850502"/>
            <a:ext cx="4869659" cy="58578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 the accuracy using human translations and comparing with model translations.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C567A7D-E07C-8443-AC36-D2ECF3BB286A}"/>
              </a:ext>
            </a:extLst>
          </p:cNvPr>
          <p:cNvCxnSpPr>
            <a:cxnSpLocks/>
            <a:stCxn id="11" idx="2"/>
            <a:endCxn id="34" idx="0"/>
          </p:cNvCxnSpPr>
          <p:nvPr/>
        </p:nvCxnSpPr>
        <p:spPr>
          <a:xfrm flipH="1">
            <a:off x="5536405" y="5426879"/>
            <a:ext cx="1" cy="42362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87A5B2-9BCB-E34F-9BE8-BA822D05D7B4}"/>
              </a:ext>
            </a:extLst>
          </p:cNvPr>
          <p:cNvSpPr txBox="1"/>
          <p:nvPr/>
        </p:nvSpPr>
        <p:spPr>
          <a:xfrm>
            <a:off x="7971234" y="235527"/>
            <a:ext cx="2920605" cy="646331"/>
          </a:xfrm>
          <a:prstGeom prst="rect">
            <a:avLst/>
          </a:prstGeom>
          <a:solidFill>
            <a:schemeClr val="bg2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Predictions using the model trained without ‘context’. </a:t>
            </a:r>
          </a:p>
        </p:txBody>
      </p:sp>
    </p:spTree>
    <p:extLst>
      <p:ext uri="{BB962C8B-B14F-4D97-AF65-F5344CB8AC3E}">
        <p14:creationId xmlns:p14="http://schemas.microsoft.com/office/powerpoint/2010/main" val="3556179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6" y="1173228"/>
            <a:ext cx="11069782" cy="5223417"/>
          </a:xfrm>
        </p:spPr>
        <p:txBody>
          <a:bodyPr/>
          <a:lstStyle/>
          <a:p>
            <a:r>
              <a:rPr lang="en-US" dirty="0"/>
              <a:t>Convert to lower case</a:t>
            </a:r>
          </a:p>
          <a:p>
            <a:r>
              <a:rPr lang="en-US" dirty="0"/>
              <a:t>Count total and unique words</a:t>
            </a:r>
          </a:p>
          <a:p>
            <a:r>
              <a:rPr lang="en-US" dirty="0"/>
              <a:t>Tokenize the sequences.</a:t>
            </a:r>
          </a:p>
          <a:p>
            <a:pPr lvl="1"/>
            <a:r>
              <a:rPr lang="en-US" dirty="0"/>
              <a:t>This makes the training of deep learning model efficient by converting the data into a simplified format. </a:t>
            </a:r>
          </a:p>
          <a:p>
            <a:pPr lvl="0"/>
            <a:r>
              <a:rPr lang="en-US" dirty="0"/>
              <a:t>Pad the sequences with number zero to make all the inputs of equal size.</a:t>
            </a:r>
          </a:p>
          <a:p>
            <a:pPr lvl="1"/>
            <a:r>
              <a:rPr lang="en-US" dirty="0"/>
              <a:t>Equal sized inputs make matrix multiplications simpler for the training of neural network.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Preprocessing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52"/>
            <a:ext cx="4516583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35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4746D0-22D3-614D-9E3A-3CCBB4987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4982" y="593580"/>
            <a:ext cx="4216400" cy="190500"/>
          </a:xfr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708670E0-66E4-2E4F-B334-589C5D281783}"/>
              </a:ext>
            </a:extLst>
          </p:cNvPr>
          <p:cNvSpPr/>
          <p:nvPr/>
        </p:nvSpPr>
        <p:spPr>
          <a:xfrm>
            <a:off x="6478366" y="4478614"/>
            <a:ext cx="2814637" cy="562529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Dense Layer(s)</a:t>
            </a:r>
          </a:p>
        </p:txBody>
      </p:sp>
      <p:sp>
        <p:nvSpPr>
          <p:cNvPr id="6" name="Manual Operation 5">
            <a:extLst>
              <a:ext uri="{FF2B5EF4-FFF2-40B4-BE49-F238E27FC236}">
                <a16:creationId xmlns:a16="http://schemas.microsoft.com/office/drawing/2014/main" id="{44B3F6DB-5FDF-6542-B861-8948C9BF99D0}"/>
              </a:ext>
            </a:extLst>
          </p:cNvPr>
          <p:cNvSpPr/>
          <p:nvPr/>
        </p:nvSpPr>
        <p:spPr>
          <a:xfrm>
            <a:off x="6028591" y="1022768"/>
            <a:ext cx="3805382" cy="845125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Embedding (Lookup)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EEFD2C-006D-6E41-8D3A-C50F5F9B7F11}"/>
              </a:ext>
            </a:extLst>
          </p:cNvPr>
          <p:cNvSpPr/>
          <p:nvPr/>
        </p:nvSpPr>
        <p:spPr>
          <a:xfrm>
            <a:off x="6577512" y="2630631"/>
            <a:ext cx="2814637" cy="66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Recurrent Layer(s)</a:t>
            </a:r>
          </a:p>
          <a:p>
            <a:pPr marL="342900" indent="-342900">
              <a:buAutoNum type="arabicPeriod"/>
            </a:pPr>
            <a:r>
              <a:rPr lang="en-US" dirty="0"/>
              <a:t>Time Distributed Layers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8EAC7-827F-1548-A0E2-F8F397D3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275" y="2122448"/>
            <a:ext cx="2120900" cy="19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106FA4-BA4F-7E48-A124-FFFDFD31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327" y="5331720"/>
            <a:ext cx="4216400" cy="266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B19B20-ADD3-4F43-B36E-07FF21FB6953}"/>
              </a:ext>
            </a:extLst>
          </p:cNvPr>
          <p:cNvSpPr txBox="1"/>
          <p:nvPr/>
        </p:nvSpPr>
        <p:spPr>
          <a:xfrm>
            <a:off x="6096000" y="221338"/>
            <a:ext cx="339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sequence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831D4-E12D-0544-8D9D-B44E4976DBEA}"/>
              </a:ext>
            </a:extLst>
          </p:cNvPr>
          <p:cNvSpPr txBox="1"/>
          <p:nvPr/>
        </p:nvSpPr>
        <p:spPr>
          <a:xfrm>
            <a:off x="9061664" y="2023411"/>
            <a:ext cx="149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Word vector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E3A03-7FC4-CF4D-84F1-EDD4F07D5A62}"/>
              </a:ext>
            </a:extLst>
          </p:cNvPr>
          <p:cNvSpPr txBox="1"/>
          <p:nvPr/>
        </p:nvSpPr>
        <p:spPr>
          <a:xfrm>
            <a:off x="8157836" y="5526489"/>
            <a:ext cx="193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sequence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82C3D43-205E-3B48-964A-D53B39185C19}"/>
              </a:ext>
            </a:extLst>
          </p:cNvPr>
          <p:cNvSpPr/>
          <p:nvPr/>
        </p:nvSpPr>
        <p:spPr>
          <a:xfrm>
            <a:off x="7680176" y="754401"/>
            <a:ext cx="411019" cy="284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EF8277B9-5B4F-AB40-9BEC-82065C53D497}"/>
              </a:ext>
            </a:extLst>
          </p:cNvPr>
          <p:cNvSpPr/>
          <p:nvPr/>
        </p:nvSpPr>
        <p:spPr>
          <a:xfrm>
            <a:off x="7749018" y="1885779"/>
            <a:ext cx="411019" cy="2501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D661B53A-62BE-5D4D-BA5E-E327ADC89A3A}"/>
              </a:ext>
            </a:extLst>
          </p:cNvPr>
          <p:cNvSpPr/>
          <p:nvPr/>
        </p:nvSpPr>
        <p:spPr>
          <a:xfrm>
            <a:off x="7725772" y="4151831"/>
            <a:ext cx="411019" cy="326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F456CABE-D5CF-234B-9357-E92FB4DA4DED}"/>
              </a:ext>
            </a:extLst>
          </p:cNvPr>
          <p:cNvSpPr/>
          <p:nvPr/>
        </p:nvSpPr>
        <p:spPr>
          <a:xfrm>
            <a:off x="7726215" y="2307424"/>
            <a:ext cx="411019" cy="317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89BB08F7-F90A-0F43-8584-DB366E071811}"/>
              </a:ext>
            </a:extLst>
          </p:cNvPr>
          <p:cNvSpPr/>
          <p:nvPr/>
        </p:nvSpPr>
        <p:spPr>
          <a:xfrm>
            <a:off x="7725774" y="3297527"/>
            <a:ext cx="411019" cy="311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FCECF7-1D0F-0C4E-8B18-ECF56994C18F}"/>
              </a:ext>
            </a:extLst>
          </p:cNvPr>
          <p:cNvSpPr/>
          <p:nvPr/>
        </p:nvSpPr>
        <p:spPr>
          <a:xfrm>
            <a:off x="6871275" y="3615210"/>
            <a:ext cx="2028824" cy="535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Dropout Layers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834FB44A-51BA-BA4F-A789-EC1F34780433}"/>
              </a:ext>
            </a:extLst>
          </p:cNvPr>
          <p:cNvSpPr/>
          <p:nvPr/>
        </p:nvSpPr>
        <p:spPr>
          <a:xfrm>
            <a:off x="7749017" y="5056707"/>
            <a:ext cx="411019" cy="311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455A1A-660B-5240-BAF4-80D68A613F24}"/>
              </a:ext>
            </a:extLst>
          </p:cNvPr>
          <p:cNvSpPr/>
          <p:nvPr/>
        </p:nvSpPr>
        <p:spPr>
          <a:xfrm>
            <a:off x="6095999" y="5974105"/>
            <a:ext cx="3737973" cy="535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Cross Entropy Loss and backpropagate the error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EE8FE5D6-4D8D-A848-B726-585AF442215F}"/>
              </a:ext>
            </a:extLst>
          </p:cNvPr>
          <p:cNvSpPr/>
          <p:nvPr/>
        </p:nvSpPr>
        <p:spPr>
          <a:xfrm>
            <a:off x="7779320" y="5539506"/>
            <a:ext cx="411019" cy="4345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B2AF95-6B2E-F641-8422-5EB29D7D6C96}"/>
              </a:ext>
            </a:extLst>
          </p:cNvPr>
          <p:cNvSpPr txBox="1"/>
          <p:nvPr/>
        </p:nvSpPr>
        <p:spPr>
          <a:xfrm>
            <a:off x="478198" y="0"/>
            <a:ext cx="3805382" cy="6863417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4400" b="1" dirty="0">
              <a:solidFill>
                <a:srgbClr val="00B050"/>
              </a:solidFill>
            </a:endParaRPr>
          </a:p>
          <a:p>
            <a:pPr algn="ctr"/>
            <a:endParaRPr lang="en-US" sz="4400" b="1" dirty="0">
              <a:solidFill>
                <a:srgbClr val="00B050"/>
              </a:solidFill>
            </a:endParaRPr>
          </a:p>
          <a:p>
            <a:pPr algn="ctr"/>
            <a:endParaRPr lang="en-US" sz="4400" b="1" dirty="0">
              <a:solidFill>
                <a:srgbClr val="00B050"/>
              </a:solidFill>
            </a:endParaRPr>
          </a:p>
          <a:p>
            <a:pPr algn="ctr"/>
            <a:endParaRPr lang="en-US" sz="4400" b="1" dirty="0">
              <a:solidFill>
                <a:srgbClr val="00B050"/>
              </a:solidFill>
            </a:endParaRPr>
          </a:p>
          <a:p>
            <a:pPr algn="ctr"/>
            <a:r>
              <a:rPr lang="en-US" sz="4400" b="1" dirty="0">
                <a:solidFill>
                  <a:srgbClr val="00B050"/>
                </a:solidFill>
              </a:rPr>
              <a:t>MODEL ARCHITECTURE</a:t>
            </a:r>
          </a:p>
          <a:p>
            <a:pPr algn="ctr"/>
            <a:endParaRPr lang="en-US" sz="4400" b="1" dirty="0">
              <a:solidFill>
                <a:srgbClr val="00B050"/>
              </a:solidFill>
            </a:endParaRPr>
          </a:p>
          <a:p>
            <a:pPr algn="ctr"/>
            <a:endParaRPr lang="en-US" sz="4400" b="1" dirty="0">
              <a:solidFill>
                <a:srgbClr val="00B050"/>
              </a:solidFill>
            </a:endParaRPr>
          </a:p>
          <a:p>
            <a:pPr algn="ctr"/>
            <a:endParaRPr lang="en-US" sz="4400" b="1" dirty="0">
              <a:solidFill>
                <a:srgbClr val="00B050"/>
              </a:solidFill>
            </a:endParaRPr>
          </a:p>
          <a:p>
            <a:pPr algn="ctr"/>
            <a:endParaRPr lang="en-US" sz="4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75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6" y="1173228"/>
            <a:ext cx="11069782" cy="5223417"/>
          </a:xfrm>
        </p:spPr>
        <p:txBody>
          <a:bodyPr/>
          <a:lstStyle/>
          <a:p>
            <a:r>
              <a:rPr lang="en-US" dirty="0"/>
              <a:t>Self trained the embedding layer</a:t>
            </a:r>
          </a:p>
          <a:p>
            <a:r>
              <a:rPr lang="en-US" dirty="0"/>
              <a:t>Also experimented with GRU [32]</a:t>
            </a:r>
          </a:p>
          <a:p>
            <a:r>
              <a:rPr lang="en-US" dirty="0"/>
              <a:t>Activation Functions Used</a:t>
            </a:r>
          </a:p>
          <a:p>
            <a:pPr lvl="1"/>
            <a:r>
              <a:rPr lang="en-US" dirty="0"/>
              <a:t>Output Layer : </a:t>
            </a:r>
            <a:r>
              <a:rPr lang="en-US" dirty="0" err="1"/>
              <a:t>Softmax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Hidden Layers : </a:t>
            </a:r>
            <a:r>
              <a:rPr lang="en-US" dirty="0" err="1"/>
              <a:t>ReLu</a:t>
            </a:r>
            <a:endParaRPr lang="en-US" dirty="0"/>
          </a:p>
          <a:p>
            <a:r>
              <a:rPr lang="en-US" dirty="0"/>
              <a:t>Optimization Function: Adam [33]</a:t>
            </a:r>
          </a:p>
          <a:p>
            <a:r>
              <a:rPr lang="en-US" dirty="0"/>
              <a:t>Number of Epochs : 2000</a:t>
            </a:r>
          </a:p>
          <a:p>
            <a:r>
              <a:rPr lang="en-US"/>
              <a:t>Time </a:t>
            </a:r>
            <a:r>
              <a:rPr lang="en-US" dirty="0"/>
              <a:t>Taken : 18 hours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Other Details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7" y="897251"/>
            <a:ext cx="3200400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02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A8D-5D7F-A741-90AD-53B535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365125"/>
            <a:ext cx="11328400" cy="61034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EXPERIMENTAL RESULTS</a:t>
            </a:r>
            <a:br>
              <a:rPr lang="en-US" sz="6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- </a:t>
            </a:r>
            <a:r>
              <a:rPr lang="en-US" sz="3600" b="1" dirty="0">
                <a:solidFill>
                  <a:schemeClr val="bg1"/>
                </a:solidFill>
              </a:rPr>
              <a:t>Individual Predictions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- Overall Statistics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Google Shape;494;p56">
            <a:extLst>
              <a:ext uri="{FF2B5EF4-FFF2-40B4-BE49-F238E27FC236}">
                <a16:creationId xmlns:a16="http://schemas.microsoft.com/office/drawing/2014/main" id="{0E24EB4B-8DEA-3E41-B106-623F2B349F47}"/>
              </a:ext>
            </a:extLst>
          </p:cNvPr>
          <p:cNvSpPr txBox="1">
            <a:spLocks/>
          </p:cNvSpPr>
          <p:nvPr/>
        </p:nvSpPr>
        <p:spPr>
          <a:xfrm>
            <a:off x="1482436" y="1038847"/>
            <a:ext cx="96980" cy="476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"/>
    </mc:Choice>
    <mc:Fallback xmlns="">
      <p:transition spd="slow" advTm="34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3D53-A4A6-A447-8B2E-4F17384A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7039"/>
            <a:ext cx="10515600" cy="1325563"/>
          </a:xfrm>
        </p:spPr>
        <p:txBody>
          <a:bodyPr/>
          <a:lstStyle/>
          <a:p>
            <a:r>
              <a:rPr lang="en-US" dirty="0"/>
              <a:t>Image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FEF4-3F46-6849-9C96-7ABAC7D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4919663"/>
          </a:xfrm>
        </p:spPr>
        <p:txBody>
          <a:bodyPr/>
          <a:lstStyle/>
          <a:p>
            <a:r>
              <a:rPr lang="en-US" dirty="0"/>
              <a:t>Translation of text in image from one language to other language</a:t>
            </a:r>
          </a:p>
          <a:p>
            <a:r>
              <a:rPr lang="en-US" dirty="0">
                <a:solidFill>
                  <a:schemeClr val="accent1"/>
                </a:solidFill>
              </a:rPr>
              <a:t>Focus on image </a:t>
            </a:r>
            <a:r>
              <a:rPr lang="en-US" dirty="0" err="1">
                <a:solidFill>
                  <a:schemeClr val="accent1"/>
                </a:solidFill>
              </a:rPr>
              <a:t>captional</a:t>
            </a:r>
            <a:r>
              <a:rPr lang="en-US" dirty="0">
                <a:solidFill>
                  <a:schemeClr val="accent1"/>
                </a:solidFill>
              </a:rPr>
              <a:t> text </a:t>
            </a:r>
            <a:r>
              <a:rPr lang="en-US" dirty="0"/>
              <a:t>in this project</a:t>
            </a:r>
          </a:p>
        </p:txBody>
      </p:sp>
      <p:pic>
        <p:nvPicPr>
          <p:cNvPr id="4" name="Picture 3" descr="A large elephant walking across a dirt field&#10;&#10;Description automatically generated">
            <a:extLst>
              <a:ext uri="{FF2B5EF4-FFF2-40B4-BE49-F238E27FC236}">
                <a16:creationId xmlns:a16="http://schemas.microsoft.com/office/drawing/2014/main" id="{9687B4CB-2936-7F49-A04E-7327BBF7D3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57" y="2383523"/>
            <a:ext cx="3061017" cy="3793440"/>
          </a:xfrm>
          <a:prstGeom prst="rect">
            <a:avLst/>
          </a:prstGeom>
          <a:ln w="793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BFF8B3-427B-D946-896F-15398D00FF43}"/>
              </a:ext>
            </a:extLst>
          </p:cNvPr>
          <p:cNvSpPr txBox="1"/>
          <p:nvPr/>
        </p:nvSpPr>
        <p:spPr>
          <a:xfrm>
            <a:off x="2219959" y="6361629"/>
            <a:ext cx="238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English Text</a:t>
            </a:r>
          </a:p>
        </p:txBody>
      </p:sp>
      <p:sp>
        <p:nvSpPr>
          <p:cNvPr id="10" name="Google Shape;494;p56">
            <a:extLst>
              <a:ext uri="{FF2B5EF4-FFF2-40B4-BE49-F238E27FC236}">
                <a16:creationId xmlns:a16="http://schemas.microsoft.com/office/drawing/2014/main" id="{5DA93C76-7B09-B94C-90C8-B08C0184D9DD}"/>
              </a:ext>
            </a:extLst>
          </p:cNvPr>
          <p:cNvSpPr txBox="1">
            <a:spLocks/>
          </p:cNvSpPr>
          <p:nvPr/>
        </p:nvSpPr>
        <p:spPr>
          <a:xfrm>
            <a:off x="838198" y="1057960"/>
            <a:ext cx="4491040" cy="65475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6" y="1173228"/>
            <a:ext cx="11069782" cy="5223417"/>
          </a:xfrm>
        </p:spPr>
        <p:txBody>
          <a:bodyPr>
            <a:normAutofit fontScale="92500"/>
          </a:bodyPr>
          <a:lstStyle/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Input Text:</a:t>
            </a:r>
            <a:r>
              <a:rPr lang="en-US" dirty="0"/>
              <a:t> </a:t>
            </a:r>
            <a:r>
              <a:rPr lang="en-US" dirty="0" err="1"/>
              <a:t>rashtrapati</a:t>
            </a:r>
            <a:r>
              <a:rPr lang="en-US" dirty="0"/>
              <a:t> bhavan, the home of the president of </a:t>
            </a:r>
            <a:r>
              <a:rPr lang="en-US" dirty="0" err="1"/>
              <a:t>india</a:t>
            </a:r>
            <a:endParaRPr lang="en-US" dirty="0"/>
          </a:p>
          <a:p>
            <a:r>
              <a:rPr lang="en-US" i="1" dirty="0"/>
              <a:t>Image Context:</a:t>
            </a:r>
            <a:r>
              <a:rPr lang="en-US" dirty="0"/>
              <a:t> landmark, holy places, architecture, tourist attraction, historic site, building, adaptation, tourism, stock photography, photography</a:t>
            </a:r>
          </a:p>
          <a:p>
            <a:r>
              <a:rPr lang="en-US" dirty="0">
                <a:solidFill>
                  <a:srgbClr val="00B050"/>
                </a:solidFill>
              </a:rPr>
              <a:t>“ </a:t>
            </a:r>
            <a:r>
              <a:rPr lang="en-US" dirty="0" err="1">
                <a:solidFill>
                  <a:srgbClr val="00B050"/>
                </a:solidFill>
              </a:rPr>
              <a:t>भारत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के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राष्ट्रपति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का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घर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राष्ट्रपति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भवन</a:t>
            </a:r>
            <a:r>
              <a:rPr lang="en-US" dirty="0">
                <a:solidFill>
                  <a:srgbClr val="00B050"/>
                </a:solidFill>
              </a:rPr>
              <a:t> ”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Data 1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51"/>
            <a:ext cx="2646219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picture containing sky, outdoor, ground, tree&#10;&#10;Description automatically generated">
            <a:extLst>
              <a:ext uri="{FF2B5EF4-FFF2-40B4-BE49-F238E27FC236}">
                <a16:creationId xmlns:a16="http://schemas.microsoft.com/office/drawing/2014/main" id="{3054114C-3061-B74B-A9B0-9ADBD2986A6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4" y="1173228"/>
            <a:ext cx="3747653" cy="29000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83E297-271E-2445-85C4-A15E0239D909}"/>
              </a:ext>
            </a:extLst>
          </p:cNvPr>
          <p:cNvSpPr/>
          <p:nvPr/>
        </p:nvSpPr>
        <p:spPr>
          <a:xfrm>
            <a:off x="7872413" y="5872163"/>
            <a:ext cx="3211223" cy="628650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Correct Translation</a:t>
            </a:r>
          </a:p>
        </p:txBody>
      </p:sp>
    </p:spTree>
    <p:extLst>
      <p:ext uri="{BB962C8B-B14F-4D97-AF65-F5344CB8AC3E}">
        <p14:creationId xmlns:p14="http://schemas.microsoft.com/office/powerpoint/2010/main" val="1318763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6" y="1173228"/>
            <a:ext cx="11069782" cy="5223417"/>
          </a:xfrm>
        </p:spPr>
        <p:txBody>
          <a:bodyPr>
            <a:normAutofit fontScale="92500" lnSpcReduction="20000"/>
          </a:bodyPr>
          <a:lstStyle/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sz="2400" i="1" dirty="0"/>
              <a:t>Input Text:</a:t>
            </a:r>
            <a:r>
              <a:rPr lang="en-US" sz="2400" dirty="0"/>
              <a:t> the </a:t>
            </a:r>
            <a:r>
              <a:rPr lang="en-US" sz="2400" dirty="0" err="1"/>
              <a:t>delhi-gurgaon</a:t>
            </a:r>
            <a:r>
              <a:rPr lang="en-US" sz="2400" dirty="0"/>
              <a:t> expressway, connecting </a:t>
            </a:r>
            <a:r>
              <a:rPr lang="en-US" sz="2400" dirty="0" err="1"/>
              <a:t>delhi</a:t>
            </a:r>
            <a:r>
              <a:rPr lang="en-US" sz="2400" dirty="0"/>
              <a:t> to the Indira </a:t>
            </a:r>
            <a:r>
              <a:rPr lang="en-US" sz="2400" dirty="0" err="1"/>
              <a:t>gandhi</a:t>
            </a:r>
            <a:r>
              <a:rPr lang="en-US" sz="2400" dirty="0"/>
              <a:t> international airport </a:t>
            </a:r>
          </a:p>
          <a:p>
            <a:r>
              <a:rPr lang="en-US" sz="2400" i="1" dirty="0"/>
              <a:t>Image Context:</a:t>
            </a:r>
            <a:r>
              <a:rPr lang="en-US" sz="2400" dirty="0"/>
              <a:t> road, motor vehicle, lane, asphalt, highway, transport, mode of transport, infrastructure, thoroughfare, sky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“</a:t>
            </a:r>
            <a:r>
              <a:rPr lang="en-US" sz="2400" dirty="0" err="1">
                <a:solidFill>
                  <a:srgbClr val="00B050"/>
                </a:solidFill>
              </a:rPr>
              <a:t>दिल्ली-गुड़गांव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एक्सप्रेस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वे</a:t>
            </a:r>
            <a:r>
              <a:rPr lang="en-US" sz="2400" dirty="0">
                <a:solidFill>
                  <a:srgbClr val="00B050"/>
                </a:solidFill>
              </a:rPr>
              <a:t> , </a:t>
            </a:r>
            <a:r>
              <a:rPr lang="en-US" sz="2400" dirty="0" err="1">
                <a:solidFill>
                  <a:srgbClr val="00B050"/>
                </a:solidFill>
              </a:rPr>
              <a:t>इंदिरा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गांधी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अंतर्राष्ट्रीय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हवाई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अड्डे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तक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दिल्ली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को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जोड़ने</a:t>
            </a:r>
            <a:r>
              <a:rPr lang="en-US" sz="2400" dirty="0">
                <a:solidFill>
                  <a:srgbClr val="00B050"/>
                </a:solidFill>
              </a:rPr>
              <a:t>  ”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 Data 2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51"/>
            <a:ext cx="2646219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car driving down a busy highway&#10;&#10;Description automatically generated">
            <a:extLst>
              <a:ext uri="{FF2B5EF4-FFF2-40B4-BE49-F238E27FC236}">
                <a16:creationId xmlns:a16="http://schemas.microsoft.com/office/drawing/2014/main" id="{D64042E6-DB15-4F46-9B16-625089ADB4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10339"/>
            <a:ext cx="3482686" cy="28351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EA3905-52F5-C746-86C8-9D08EA353953}"/>
              </a:ext>
            </a:extLst>
          </p:cNvPr>
          <p:cNvSpPr/>
          <p:nvPr/>
        </p:nvSpPr>
        <p:spPr>
          <a:xfrm>
            <a:off x="7872413" y="5998253"/>
            <a:ext cx="3211223" cy="628650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Correct Translation</a:t>
            </a:r>
          </a:p>
        </p:txBody>
      </p:sp>
    </p:spTree>
    <p:extLst>
      <p:ext uri="{BB962C8B-B14F-4D97-AF65-F5344CB8AC3E}">
        <p14:creationId xmlns:p14="http://schemas.microsoft.com/office/powerpoint/2010/main" val="1194542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6" y="1173228"/>
            <a:ext cx="11069782" cy="5223417"/>
          </a:xfrm>
        </p:spPr>
        <p:txBody>
          <a:bodyPr>
            <a:normAutofit/>
          </a:bodyPr>
          <a:lstStyle/>
          <a:p>
            <a:r>
              <a:rPr lang="en-US" sz="2000" i="1" dirty="0"/>
              <a:t>Input Text:</a:t>
            </a:r>
            <a:r>
              <a:rPr lang="en-US" sz="2000" dirty="0"/>
              <a:t> mother south </a:t>
            </a:r>
            <a:r>
              <a:rPr lang="en-US" sz="2000" dirty="0" err="1"/>
              <a:t>african</a:t>
            </a:r>
            <a:r>
              <a:rPr lang="en-US" sz="2000" dirty="0"/>
              <a:t> giraffe with calf. </a:t>
            </a:r>
            <a:br>
              <a:rPr lang="en-US" sz="2000" dirty="0"/>
            </a:br>
            <a:r>
              <a:rPr lang="en-US" sz="2000" dirty="0"/>
              <a:t>it is mostly the females that raise young. </a:t>
            </a:r>
            <a:br>
              <a:rPr lang="en-US" sz="2000" dirty="0"/>
            </a:br>
            <a:endParaRPr lang="en-US" sz="2000" dirty="0"/>
          </a:p>
          <a:p>
            <a:r>
              <a:rPr lang="en-US" sz="2000" i="1" dirty="0"/>
              <a:t>Image Context</a:t>
            </a:r>
            <a:r>
              <a:rPr lang="en-US" sz="2000" dirty="0"/>
              <a:t> giraffe, terrestrial animal, wildlife, </a:t>
            </a:r>
            <a:r>
              <a:rPr lang="en-US" sz="2000" dirty="0" err="1"/>
              <a:t>giraffidae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/>
              <a:t>vertebrate, nature reserve, grassland, adaptation, </a:t>
            </a:r>
            <a:br>
              <a:rPr lang="en-US" sz="2000" dirty="0"/>
            </a:br>
            <a:r>
              <a:rPr lang="en-US" sz="2000" dirty="0"/>
              <a:t>natural environment, ecoregion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000" i="1" dirty="0"/>
              <a:t>Prediction with The Image Context: </a:t>
            </a:r>
            <a:r>
              <a:rPr lang="en-US" sz="2000" dirty="0" err="1">
                <a:solidFill>
                  <a:srgbClr val="00B050"/>
                </a:solidFill>
              </a:rPr>
              <a:t>माँ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क्षेत्र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B050"/>
                </a:solidFill>
              </a:rPr>
              <a:t>जिराफ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0000"/>
                </a:solidFill>
              </a:rPr>
              <a:t>जिराफ़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साथ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साथ</a:t>
            </a:r>
            <a:r>
              <a:rPr lang="en-US" sz="2000" dirty="0">
                <a:solidFill>
                  <a:srgbClr val="FF0000"/>
                </a:solidFill>
              </a:rPr>
              <a:t> 21 </a:t>
            </a:r>
            <a:r>
              <a:rPr lang="en-US" sz="2000" dirty="0" err="1">
                <a:solidFill>
                  <a:srgbClr val="FF0000"/>
                </a:solidFill>
              </a:rPr>
              <a:t>के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लिए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लॉर्ड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और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के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बेचे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से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विभाजित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i="1" dirty="0"/>
              <a:t>Prediction without the Image Context: </a:t>
            </a:r>
            <a:r>
              <a:rPr lang="en-US" sz="2000" dirty="0" err="1">
                <a:solidFill>
                  <a:srgbClr val="FF0000"/>
                </a:solidFill>
              </a:rPr>
              <a:t>की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अनुसंधान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का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भारत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के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साथ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जयते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सलाहकार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नक्शे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स्नान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के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के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लिए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में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जाती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है</a:t>
            </a:r>
            <a:r>
              <a:rPr lang="en-US" sz="2000" dirty="0">
                <a:solidFill>
                  <a:srgbClr val="FF0000"/>
                </a:solidFill>
              </a:rPr>
              <a:t>।</a:t>
            </a:r>
            <a:br>
              <a:rPr lang="en-US" sz="2000" dirty="0">
                <a:solidFill>
                  <a:srgbClr val="FF0000"/>
                </a:solidFill>
              </a:rPr>
            </a:b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/>
              <a:t>Both Incorrect.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partial information detected with context (translates the Giraffes and mother). </a:t>
            </a:r>
          </a:p>
          <a:p>
            <a:pPr lvl="1"/>
            <a:r>
              <a:rPr lang="en-US" sz="1800" dirty="0">
                <a:solidFill>
                  <a:schemeClr val="accent1"/>
                </a:solidFill>
              </a:rPr>
              <a:t>Without context, all words incorrect.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Test Data 3 (comparison with and without context)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>
            <a:off x="568036" y="942969"/>
            <a:ext cx="10390477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A giraffe standing in a field&#10;&#10;Description automatically generated">
            <a:extLst>
              <a:ext uri="{FF2B5EF4-FFF2-40B4-BE49-F238E27FC236}">
                <a16:creationId xmlns:a16="http://schemas.microsoft.com/office/drawing/2014/main" id="{65561532-AF37-3443-BA61-71D91A986F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13" y="988688"/>
            <a:ext cx="4108305" cy="264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78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6" y="1173228"/>
            <a:ext cx="11069782" cy="5223417"/>
          </a:xfrm>
        </p:spPr>
        <p:txBody>
          <a:bodyPr>
            <a:normAutofit/>
          </a:bodyPr>
          <a:lstStyle/>
          <a:p>
            <a:r>
              <a:rPr lang="en-US" sz="2000" i="1" dirty="0"/>
              <a:t>Input Text:</a:t>
            </a:r>
            <a:r>
              <a:rPr lang="en-US" sz="2000" dirty="0"/>
              <a:t> black-necked swan at </a:t>
            </a:r>
            <a:r>
              <a:rPr lang="en-US" sz="2000" dirty="0" err="1"/>
              <a:t>wwt</a:t>
            </a:r>
            <a:r>
              <a:rPr lang="en-US" sz="2000" dirty="0"/>
              <a:t> </a:t>
            </a:r>
            <a:r>
              <a:rPr lang="en-US" sz="2000" dirty="0" err="1"/>
              <a:t>london</a:t>
            </a:r>
            <a:r>
              <a:rPr lang="en-US" sz="2000" dirty="0"/>
              <a:t> wetland </a:t>
            </a:r>
            <a:r>
              <a:rPr lang="en-US" sz="2000" dirty="0" err="1"/>
              <a:t>centre</a:t>
            </a:r>
            <a:br>
              <a:rPr lang="en-US" sz="2000" dirty="0"/>
            </a:br>
            <a:endParaRPr lang="en-US" sz="2000" dirty="0"/>
          </a:p>
          <a:p>
            <a:r>
              <a:rPr lang="en-US" sz="2000" i="1" dirty="0"/>
              <a:t>Image Context:</a:t>
            </a:r>
            <a:r>
              <a:rPr lang="en-US" sz="2000" dirty="0"/>
              <a:t> bird, vertebrate, swan, ducks, geese and swans, </a:t>
            </a:r>
            <a:br>
              <a:rPr lang="en-US" sz="2000" dirty="0"/>
            </a:br>
            <a:r>
              <a:rPr lang="en-US" sz="2000" dirty="0"/>
              <a:t>waterfowl, beak, duck, black</a:t>
            </a:r>
            <a:br>
              <a:rPr lang="en-US" sz="2000" dirty="0"/>
            </a:br>
            <a:endParaRPr lang="en-US" sz="2000" dirty="0"/>
          </a:p>
          <a:p>
            <a:r>
              <a:rPr lang="en-US" sz="2000" i="1" dirty="0"/>
              <a:t>Prediction with The Image Context: </a:t>
            </a:r>
            <a:r>
              <a:rPr lang="en-US" sz="2000" dirty="0" err="1"/>
              <a:t>लंदन</a:t>
            </a:r>
            <a:r>
              <a:rPr lang="en-US" sz="2000" dirty="0"/>
              <a:t> </a:t>
            </a:r>
            <a:r>
              <a:rPr lang="en-US" sz="2000" dirty="0" err="1"/>
              <a:t>वेटलैंड</a:t>
            </a:r>
            <a:r>
              <a:rPr lang="en-US" sz="2000" dirty="0"/>
              <a:t> </a:t>
            </a:r>
            <a:r>
              <a:rPr lang="en-US" sz="2000" dirty="0" err="1"/>
              <a:t>सेंटर</a:t>
            </a:r>
            <a:r>
              <a:rPr lang="en-US" sz="2000" dirty="0"/>
              <a:t> </a:t>
            </a:r>
            <a:r>
              <a:rPr lang="en-US" sz="2000" dirty="0" err="1"/>
              <a:t>में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B050"/>
                </a:solidFill>
              </a:rPr>
              <a:t>काले</a:t>
            </a:r>
            <a:r>
              <a:rPr lang="en-US" sz="2000" dirty="0"/>
              <a:t> </a:t>
            </a:r>
            <a:r>
              <a:rPr lang="en-US" sz="2000" dirty="0" err="1"/>
              <a:t>गले</a:t>
            </a:r>
            <a:r>
              <a:rPr lang="en-US" sz="2000" dirty="0"/>
              <a:t> </a:t>
            </a:r>
            <a:r>
              <a:rPr lang="en-US" sz="2000" dirty="0" err="1"/>
              <a:t>वाला</a:t>
            </a:r>
            <a:r>
              <a:rPr lang="en-US" sz="2000" dirty="0"/>
              <a:t> </a:t>
            </a:r>
            <a:r>
              <a:rPr lang="en-US" sz="2000" dirty="0" err="1"/>
              <a:t>हंस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 </a:t>
            </a:r>
          </a:p>
          <a:p>
            <a:r>
              <a:rPr lang="en-US" sz="2000" i="1" dirty="0"/>
              <a:t>Prediction without the Image Context: </a:t>
            </a:r>
            <a:r>
              <a:rPr lang="en-US" sz="2000" dirty="0" err="1"/>
              <a:t>लंदन</a:t>
            </a:r>
            <a:r>
              <a:rPr lang="en-US" sz="2000" dirty="0"/>
              <a:t> </a:t>
            </a:r>
            <a:r>
              <a:rPr lang="en-US" sz="2000" dirty="0" err="1"/>
              <a:t>वेटलैंड</a:t>
            </a:r>
            <a:r>
              <a:rPr lang="en-US" sz="2000" dirty="0"/>
              <a:t> </a:t>
            </a:r>
            <a:r>
              <a:rPr lang="en-US" sz="2000" dirty="0" err="1"/>
              <a:t>सेंटर</a:t>
            </a:r>
            <a:r>
              <a:rPr lang="en-US" sz="2000" dirty="0"/>
              <a:t> </a:t>
            </a:r>
            <a:r>
              <a:rPr lang="en-US" sz="2000" dirty="0" err="1"/>
              <a:t>में</a:t>
            </a:r>
            <a:r>
              <a:rPr lang="en-US" sz="2000" dirty="0"/>
              <a:t> </a:t>
            </a:r>
            <a:r>
              <a:rPr lang="en-US" sz="2000" dirty="0" err="1"/>
              <a:t>गले</a:t>
            </a:r>
            <a:r>
              <a:rPr lang="en-US" sz="2000" dirty="0"/>
              <a:t> </a:t>
            </a:r>
            <a:r>
              <a:rPr lang="en-US" sz="2000" dirty="0" err="1"/>
              <a:t>वाला</a:t>
            </a:r>
            <a:r>
              <a:rPr lang="en-US" sz="2000" dirty="0"/>
              <a:t> </a:t>
            </a:r>
            <a:r>
              <a:rPr lang="en-US" sz="2000" dirty="0" err="1"/>
              <a:t>हंस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Model trained without the context missed translating the black color.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Test Data 4 (comparison with and without context)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50"/>
            <a:ext cx="10390477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swan next to a body of water&#10;&#10;Description automatically generated">
            <a:extLst>
              <a:ext uri="{FF2B5EF4-FFF2-40B4-BE49-F238E27FC236}">
                <a16:creationId xmlns:a16="http://schemas.microsoft.com/office/drawing/2014/main" id="{A3F0B2F0-01E5-BA4C-9552-081F870674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543" y="1210339"/>
            <a:ext cx="2946400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40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449" y="1166448"/>
            <a:ext cx="11069782" cy="5223417"/>
          </a:xfrm>
        </p:spPr>
        <p:txBody>
          <a:bodyPr>
            <a:normAutofit/>
          </a:bodyPr>
          <a:lstStyle/>
          <a:p>
            <a:r>
              <a:rPr lang="en-US" dirty="0"/>
              <a:t>Percentage of correct translations are higher when image context is considered. </a:t>
            </a:r>
          </a:p>
          <a:p>
            <a:r>
              <a:rPr lang="en-US" dirty="0"/>
              <a:t>Partial predictions are considerably better with the context</a:t>
            </a:r>
          </a:p>
          <a:p>
            <a:endParaRPr lang="en-US" dirty="0"/>
          </a:p>
          <a:p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Overall Statistics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50"/>
            <a:ext cx="3948546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F2847F-CBCD-0349-9F31-1536F145D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38280"/>
              </p:ext>
            </p:extLst>
          </p:nvPr>
        </p:nvGraphicFramePr>
        <p:xfrm>
          <a:off x="2200275" y="3540098"/>
          <a:ext cx="7010401" cy="2420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6301">
                  <a:extLst>
                    <a:ext uri="{9D8B030D-6E8A-4147-A177-3AD203B41FA5}">
                      <a16:colId xmlns:a16="http://schemas.microsoft.com/office/drawing/2014/main" val="4219445038"/>
                    </a:ext>
                  </a:extLst>
                </a:gridCol>
                <a:gridCol w="2337050">
                  <a:extLst>
                    <a:ext uri="{9D8B030D-6E8A-4147-A177-3AD203B41FA5}">
                      <a16:colId xmlns:a16="http://schemas.microsoft.com/office/drawing/2014/main" val="809158258"/>
                    </a:ext>
                  </a:extLst>
                </a:gridCol>
                <a:gridCol w="2337050">
                  <a:extLst>
                    <a:ext uri="{9D8B030D-6E8A-4147-A177-3AD203B41FA5}">
                      <a16:colId xmlns:a16="http://schemas.microsoft.com/office/drawing/2014/main" val="1504185240"/>
                    </a:ext>
                  </a:extLst>
                </a:gridCol>
              </a:tblGrid>
              <a:tr h="4788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CONTEXT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WITHOUT CONTEXT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5004997"/>
                  </a:ext>
                </a:extLst>
              </a:tr>
              <a:tr h="4788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% CORRECT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0.70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0.66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901777"/>
                  </a:ext>
                </a:extLst>
              </a:tr>
              <a:tr h="4788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% PARTIALLY CORRECT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0.25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0.13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1865"/>
                  </a:ext>
                </a:extLst>
              </a:tr>
              <a:tr h="4788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% INCORRECT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0.05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0.21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582961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4BF4B7E-3EE2-964F-BAAE-9532E110E0AC}"/>
              </a:ext>
            </a:extLst>
          </p:cNvPr>
          <p:cNvSpPr txBox="1"/>
          <p:nvPr/>
        </p:nvSpPr>
        <p:spPr>
          <a:xfrm>
            <a:off x="3028052" y="6020533"/>
            <a:ext cx="589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statistics with and without using the image context </a:t>
            </a:r>
          </a:p>
        </p:txBody>
      </p:sp>
    </p:spTree>
    <p:extLst>
      <p:ext uri="{BB962C8B-B14F-4D97-AF65-F5344CB8AC3E}">
        <p14:creationId xmlns:p14="http://schemas.microsoft.com/office/powerpoint/2010/main" val="2869423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449" y="1166448"/>
            <a:ext cx="11069782" cy="522341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Statistics for % of sequence correct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>
            <a:off x="568037" y="965829"/>
            <a:ext cx="7989660" cy="482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D19E1F-19AD-304C-B0F9-D84104E602AD}"/>
              </a:ext>
            </a:extLst>
          </p:cNvPr>
          <p:cNvSpPr txBox="1">
            <a:spLocks/>
          </p:cNvSpPr>
          <p:nvPr/>
        </p:nvSpPr>
        <p:spPr>
          <a:xfrm>
            <a:off x="591849" y="1166449"/>
            <a:ext cx="11069782" cy="1221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Incorrect (0%) higher without context</a:t>
            </a:r>
          </a:p>
          <a:p>
            <a:r>
              <a:rPr lang="en-US" dirty="0"/>
              <a:t>Partial predictions(25%, 50%, 75%) higher with context</a:t>
            </a:r>
          </a:p>
          <a:p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endParaRPr lang="en-US" i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9F9EEB1-D9B2-144B-8B87-25EC1EBC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2639674"/>
            <a:ext cx="6311900" cy="390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638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A8D-5D7F-A741-90AD-53B535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365125"/>
            <a:ext cx="11328400" cy="61034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Google Shape;494;p56">
            <a:extLst>
              <a:ext uri="{FF2B5EF4-FFF2-40B4-BE49-F238E27FC236}">
                <a16:creationId xmlns:a16="http://schemas.microsoft.com/office/drawing/2014/main" id="{0E24EB4B-8DEA-3E41-B106-623F2B349F47}"/>
              </a:ext>
            </a:extLst>
          </p:cNvPr>
          <p:cNvSpPr txBox="1">
            <a:spLocks/>
          </p:cNvSpPr>
          <p:nvPr/>
        </p:nvSpPr>
        <p:spPr>
          <a:xfrm>
            <a:off x="1482436" y="1038847"/>
            <a:ext cx="96980" cy="476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5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"/>
    </mc:Choice>
    <mc:Fallback xmlns="">
      <p:transition spd="slow" advTm="348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6" y="1173228"/>
            <a:ext cx="11069782" cy="5223417"/>
          </a:xfrm>
        </p:spPr>
        <p:txBody>
          <a:bodyPr/>
          <a:lstStyle/>
          <a:p>
            <a:r>
              <a:rPr lang="en-US" dirty="0"/>
              <a:t>Image localization with the contextual information of image explored</a:t>
            </a:r>
          </a:p>
          <a:p>
            <a:r>
              <a:rPr lang="en-US" dirty="0"/>
              <a:t>RNN used in the project as dealing with sequences</a:t>
            </a:r>
          </a:p>
          <a:p>
            <a:r>
              <a:rPr lang="en-US" dirty="0"/>
              <a:t>Model with context seems to perform better</a:t>
            </a:r>
          </a:p>
          <a:p>
            <a:pPr lvl="1"/>
            <a:r>
              <a:rPr lang="en-US" dirty="0"/>
              <a:t>4% better accuracy when context is taken into consideration</a:t>
            </a:r>
          </a:p>
          <a:p>
            <a:pPr lvl="1"/>
            <a:r>
              <a:rPr lang="en-US" dirty="0"/>
              <a:t>model trained with the image context makes partial translations 12% better as compared to the model trained without the image context.</a:t>
            </a:r>
          </a:p>
          <a:p>
            <a:r>
              <a:rPr lang="en-US" dirty="0"/>
              <a:t>Can be used in other areas where context information not considered currently [34]</a:t>
            </a:r>
          </a:p>
          <a:p>
            <a:pPr lvl="1"/>
            <a:r>
              <a:rPr lang="en-US" dirty="0"/>
              <a:t>Old manuscripts </a:t>
            </a:r>
          </a:p>
          <a:p>
            <a:pPr lvl="1"/>
            <a:r>
              <a:rPr lang="en-US" dirty="0"/>
              <a:t>Sign boards and posters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51"/>
            <a:ext cx="2660073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2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A8D-5D7F-A741-90AD-53B535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365125"/>
            <a:ext cx="11328400" cy="61034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Google Shape;494;p56">
            <a:extLst>
              <a:ext uri="{FF2B5EF4-FFF2-40B4-BE49-F238E27FC236}">
                <a16:creationId xmlns:a16="http://schemas.microsoft.com/office/drawing/2014/main" id="{0E24EB4B-8DEA-3E41-B106-623F2B349F47}"/>
              </a:ext>
            </a:extLst>
          </p:cNvPr>
          <p:cNvSpPr txBox="1">
            <a:spLocks/>
          </p:cNvSpPr>
          <p:nvPr/>
        </p:nvSpPr>
        <p:spPr>
          <a:xfrm>
            <a:off x="1482436" y="1038847"/>
            <a:ext cx="96980" cy="476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3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"/>
    </mc:Choice>
    <mc:Fallback xmlns="">
      <p:transition spd="slow" advTm="34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036" y="1173228"/>
            <a:ext cx="11069782" cy="5223417"/>
          </a:xfrm>
        </p:spPr>
        <p:txBody>
          <a:bodyPr/>
          <a:lstStyle/>
          <a:p>
            <a:r>
              <a:rPr lang="en-US" dirty="0"/>
              <a:t>Experiment with increased dataset</a:t>
            </a:r>
          </a:p>
          <a:p>
            <a:r>
              <a:rPr lang="en-US" dirty="0"/>
              <a:t>Experiment with different model architectures and parameters</a:t>
            </a:r>
          </a:p>
          <a:p>
            <a:pPr lvl="1"/>
            <a:r>
              <a:rPr lang="en-US" dirty="0"/>
              <a:t>More epochs</a:t>
            </a:r>
          </a:p>
          <a:p>
            <a:pPr lvl="1"/>
            <a:r>
              <a:rPr lang="en-US" dirty="0"/>
              <a:t>Different learning rate</a:t>
            </a:r>
          </a:p>
          <a:p>
            <a:pPr lvl="1"/>
            <a:r>
              <a:rPr lang="en-US" dirty="0"/>
              <a:t>Different Layers – LSTM , Bidirectional</a:t>
            </a:r>
          </a:p>
          <a:p>
            <a:pPr lvl="1"/>
            <a:r>
              <a:rPr lang="en-US" dirty="0"/>
              <a:t>Different activation functions</a:t>
            </a:r>
          </a:p>
          <a:p>
            <a:pPr lvl="1"/>
            <a:r>
              <a:rPr lang="en-US" dirty="0"/>
              <a:t>Different number of neurons</a:t>
            </a:r>
          </a:p>
          <a:p>
            <a:r>
              <a:rPr lang="en-US" dirty="0"/>
              <a:t>Can explore in other areas</a:t>
            </a:r>
          </a:p>
          <a:p>
            <a:pPr lvl="1"/>
            <a:r>
              <a:rPr lang="en-US" dirty="0"/>
              <a:t>Sign boards and posters</a:t>
            </a:r>
          </a:p>
          <a:p>
            <a:pPr lvl="1"/>
            <a:r>
              <a:rPr lang="en-US" dirty="0"/>
              <a:t>Old manuscripts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50"/>
            <a:ext cx="3061855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10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3D53-A4A6-A447-8B2E-4F17384A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7039"/>
            <a:ext cx="10515600" cy="1325563"/>
          </a:xfrm>
        </p:spPr>
        <p:txBody>
          <a:bodyPr/>
          <a:lstStyle/>
          <a:p>
            <a:r>
              <a:rPr lang="en-US" dirty="0"/>
              <a:t>Image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FEF4-3F46-6849-9C96-7ABAC7D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4919663"/>
          </a:xfrm>
        </p:spPr>
        <p:txBody>
          <a:bodyPr/>
          <a:lstStyle/>
          <a:p>
            <a:r>
              <a:rPr lang="en-US" dirty="0"/>
              <a:t>Translation of text in image from one language to other language</a:t>
            </a:r>
          </a:p>
          <a:p>
            <a:r>
              <a:rPr lang="en-US" dirty="0">
                <a:solidFill>
                  <a:schemeClr val="accent1"/>
                </a:solidFill>
              </a:rPr>
              <a:t>Focus on image </a:t>
            </a:r>
            <a:r>
              <a:rPr lang="en-US" dirty="0" err="1">
                <a:solidFill>
                  <a:schemeClr val="accent1"/>
                </a:solidFill>
              </a:rPr>
              <a:t>captional</a:t>
            </a:r>
            <a:r>
              <a:rPr lang="en-US" dirty="0">
                <a:solidFill>
                  <a:schemeClr val="accent1"/>
                </a:solidFill>
              </a:rPr>
              <a:t> text </a:t>
            </a:r>
            <a:r>
              <a:rPr lang="en-US" dirty="0"/>
              <a:t>in this project</a:t>
            </a:r>
          </a:p>
        </p:txBody>
      </p:sp>
      <p:pic>
        <p:nvPicPr>
          <p:cNvPr id="4" name="Picture 3" descr="A large elephant walking across a dirt field&#10;&#10;Description automatically generated">
            <a:extLst>
              <a:ext uri="{FF2B5EF4-FFF2-40B4-BE49-F238E27FC236}">
                <a16:creationId xmlns:a16="http://schemas.microsoft.com/office/drawing/2014/main" id="{9687B4CB-2936-7F49-A04E-7327BBF7D3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57" y="2383523"/>
            <a:ext cx="3061017" cy="3793440"/>
          </a:xfrm>
          <a:prstGeom prst="rect">
            <a:avLst/>
          </a:prstGeom>
          <a:ln w="793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BFF8B3-427B-D946-896F-15398D00FF43}"/>
              </a:ext>
            </a:extLst>
          </p:cNvPr>
          <p:cNvSpPr txBox="1"/>
          <p:nvPr/>
        </p:nvSpPr>
        <p:spPr>
          <a:xfrm>
            <a:off x="2219959" y="6361629"/>
            <a:ext cx="238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English Text</a:t>
            </a:r>
          </a:p>
        </p:txBody>
      </p:sp>
      <p:sp>
        <p:nvSpPr>
          <p:cNvPr id="10" name="Google Shape;494;p56">
            <a:extLst>
              <a:ext uri="{FF2B5EF4-FFF2-40B4-BE49-F238E27FC236}">
                <a16:creationId xmlns:a16="http://schemas.microsoft.com/office/drawing/2014/main" id="{5DA93C76-7B09-B94C-90C8-B08C0184D9DD}"/>
              </a:ext>
            </a:extLst>
          </p:cNvPr>
          <p:cNvSpPr txBox="1">
            <a:spLocks/>
          </p:cNvSpPr>
          <p:nvPr/>
        </p:nvSpPr>
        <p:spPr>
          <a:xfrm>
            <a:off x="838198" y="1057960"/>
            <a:ext cx="4491040" cy="65475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7B0DB4-4F30-AA49-AEC9-8085018E54E5}"/>
              </a:ext>
            </a:extLst>
          </p:cNvPr>
          <p:cNvSpPr/>
          <p:nvPr/>
        </p:nvSpPr>
        <p:spPr>
          <a:xfrm>
            <a:off x="1882456" y="5634553"/>
            <a:ext cx="3061017" cy="676275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75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A8D-5D7F-A741-90AD-53B535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365125"/>
            <a:ext cx="11328400" cy="61034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Google Shape;494;p56">
            <a:extLst>
              <a:ext uri="{FF2B5EF4-FFF2-40B4-BE49-F238E27FC236}">
                <a16:creationId xmlns:a16="http://schemas.microsoft.com/office/drawing/2014/main" id="{0E24EB4B-8DEA-3E41-B106-623F2B349F47}"/>
              </a:ext>
            </a:extLst>
          </p:cNvPr>
          <p:cNvSpPr txBox="1">
            <a:spLocks/>
          </p:cNvSpPr>
          <p:nvPr/>
        </p:nvSpPr>
        <p:spPr>
          <a:xfrm>
            <a:off x="1482436" y="1038847"/>
            <a:ext cx="96980" cy="476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"/>
    </mc:Choice>
    <mc:Fallback xmlns="">
      <p:transition spd="slow" advTm="34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6" y="1173228"/>
            <a:ext cx="11374582" cy="522341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[1] J.Y. Zhu, et al., “Unpaired Image-to-image Translation sing Cycle-Consistent Adversarial Networks,” in IEEE Int. Conf. on Comp. Vision, 2017. </a:t>
            </a:r>
            <a:r>
              <a:rPr lang="en-US" dirty="0" err="1"/>
              <a:t>doi</a:t>
            </a:r>
            <a:r>
              <a:rPr lang="en-US" dirty="0"/>
              <a:t>: 10.1109/ICCV.2017.244.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[2] R. Agarwal, Deep Learning Based OCR for Text in the Wild, </a:t>
            </a:r>
            <a:r>
              <a:rPr lang="en-US" u="sng" dirty="0">
                <a:hlinkClick r:id="rId3"/>
              </a:rPr>
              <a:t>https://nanonets.com/blog/deep-learning-ocr/</a:t>
            </a:r>
            <a:br>
              <a:rPr lang="en-US" u="sng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[3] B. Shi, X. Bai and C. Yao, “An End-to-End Trainable Neural Network for Image-based Sequence Recognition and Its Application to Scene Text Recognition”. </a:t>
            </a:r>
            <a:r>
              <a:rPr lang="en-US" dirty="0" err="1"/>
              <a:t>doi</a:t>
            </a:r>
            <a:r>
              <a:rPr lang="en-US" dirty="0"/>
              <a:t>:  </a:t>
            </a:r>
            <a:r>
              <a:rPr lang="en-US" u="sng" dirty="0">
                <a:hlinkClick r:id="rId4"/>
              </a:rPr>
              <a:t>arXiv:1507.05717v1</a:t>
            </a:r>
            <a:br>
              <a:rPr lang="en-US" u="sng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[4] S. Saini and V. </a:t>
            </a:r>
            <a:r>
              <a:rPr lang="en-US" dirty="0" err="1"/>
              <a:t>Sahula</a:t>
            </a:r>
            <a:r>
              <a:rPr lang="en-US" dirty="0"/>
              <a:t>, “A Survey of Machine Translation Techniques and Systems for Indian Languages,” in IEEE Int. Conf. on Comp. Int. &amp; Comm. Tech., 2015.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[5] H.A. </a:t>
            </a:r>
            <a:r>
              <a:rPr lang="en-US" dirty="0" err="1"/>
              <a:t>Driss</a:t>
            </a:r>
            <a:r>
              <a:rPr lang="en-US" dirty="0"/>
              <a:t>, S. ELFKIHI and A. Jilbab, “Features Extraction for Text Detection and Localization,” in 5 </a:t>
            </a:r>
            <a:r>
              <a:rPr lang="en-US" dirty="0" err="1"/>
              <a:t>th</a:t>
            </a:r>
            <a:r>
              <a:rPr lang="en-US" dirty="0"/>
              <a:t> Int. </a:t>
            </a:r>
            <a:r>
              <a:rPr lang="en-US" dirty="0" err="1"/>
              <a:t>Symp</a:t>
            </a:r>
            <a:r>
              <a:rPr lang="en-US" dirty="0"/>
              <a:t>. On I/IV Comm. And Mobile Network, 2010.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[6] C.M. </a:t>
            </a:r>
            <a:r>
              <a:rPr lang="en-US" dirty="0" err="1"/>
              <a:t>Thillou</a:t>
            </a:r>
            <a:r>
              <a:rPr lang="en-US" dirty="0"/>
              <a:t> and B. Gosselin, Natural Scene Understanding, </a:t>
            </a:r>
            <a:r>
              <a:rPr lang="en-US" u="sng" dirty="0">
                <a:hlinkClick r:id="rId5"/>
              </a:rPr>
              <a:t>https://www.tcts.fpms.ac.be/publications/regpapers/2007/VS_cmtbg2007.pdf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[7] X. Zhou, et al., “EAST: An Efficient and Accurate Scene Text Detector,” 1704.03155v2 [</a:t>
            </a:r>
            <a:r>
              <a:rPr lang="en-US" dirty="0" err="1"/>
              <a:t>cs.CV</a:t>
            </a:r>
            <a:r>
              <a:rPr lang="en-US" dirty="0"/>
              <a:t>] 10 Jul 2017.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[8] E. </a:t>
            </a:r>
            <a:r>
              <a:rPr lang="en-US" dirty="0" err="1"/>
              <a:t>Charniak</a:t>
            </a:r>
            <a:r>
              <a:rPr lang="en-US" dirty="0"/>
              <a:t>, Introduction to Deep Learning, ISBN: 9780262039512192 pp. | 7 in x 9 in75 </a:t>
            </a:r>
            <a:r>
              <a:rPr lang="en-US" dirty="0" err="1"/>
              <a:t>b&amp;w</a:t>
            </a:r>
            <a:r>
              <a:rPr lang="en-US" dirty="0"/>
              <a:t> illus. January 2019.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[9] O. </a:t>
            </a:r>
            <a:r>
              <a:rPr lang="en-US" dirty="0" err="1"/>
              <a:t>Rippel</a:t>
            </a:r>
            <a:r>
              <a:rPr lang="en-US" dirty="0"/>
              <a:t> and L. </a:t>
            </a:r>
            <a:r>
              <a:rPr lang="en-US" dirty="0" err="1"/>
              <a:t>Bourdev</a:t>
            </a:r>
            <a:r>
              <a:rPr lang="en-US" dirty="0"/>
              <a:t>, “Real-Time Adaptive Image Compression,” The 34th Int. Conf. on Mach. Learn., 2017. </a:t>
            </a:r>
            <a:r>
              <a:rPr lang="en-US" dirty="0" err="1"/>
              <a:t>doi</a:t>
            </a:r>
            <a:r>
              <a:rPr lang="en-US" dirty="0"/>
              <a:t>: arXiv:1705.05823v1.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[10] G. </a:t>
            </a:r>
            <a:r>
              <a:rPr lang="en-US" dirty="0" err="1"/>
              <a:t>Toderici</a:t>
            </a:r>
            <a:r>
              <a:rPr lang="en-US" dirty="0"/>
              <a:t> et al., “Full Resolution Image Compression with Recurrent Neural Networks,” </a:t>
            </a:r>
            <a:r>
              <a:rPr lang="en-US" dirty="0" err="1"/>
              <a:t>arXiv</a:t>
            </a:r>
            <a:r>
              <a:rPr lang="en-US" dirty="0"/>
              <a:t> e-prints.,2016. </a:t>
            </a:r>
            <a:r>
              <a:rPr lang="en-US" dirty="0" err="1"/>
              <a:t>doi</a:t>
            </a:r>
            <a:r>
              <a:rPr lang="en-US" dirty="0"/>
              <a:t>: arXiv:1608.05148.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49"/>
            <a:ext cx="2701637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902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6" y="1173228"/>
            <a:ext cx="11374582" cy="52234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400" dirty="0"/>
              <a:t> [11] T. Law, H. Itoh and H. Seki, “A neural-network assisted Japanese-English machine translation system,” in Proceedings of 1993 Int. Conf. on Neural Networks. 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r>
              <a:rPr lang="en-US" sz="1400" dirty="0"/>
              <a:t>[12] Md. M. Hossain, K.E.U Ahmed and A.R Uddin, “English to Bangla Translation in Structural Way Using Neural Networks,” in 2009 Int. Conf. on Information and Multimedia Tech.</a:t>
            </a:r>
            <a:br>
              <a:rPr lang="en-US" sz="1400" dirty="0"/>
            </a:br>
            <a:endParaRPr lang="en-US" sz="1400" dirty="0"/>
          </a:p>
          <a:p>
            <a:pPr marL="0" indent="0" fontAlgn="base">
              <a:buNone/>
            </a:pPr>
            <a:r>
              <a:rPr lang="en-US" sz="1400" dirty="0"/>
              <a:t>[13] A. </a:t>
            </a:r>
            <a:r>
              <a:rPr lang="en-US" sz="1400" dirty="0" err="1"/>
              <a:t>Rosebrock</a:t>
            </a:r>
            <a:r>
              <a:rPr lang="en-US" sz="1400" dirty="0"/>
              <a:t>, Non-Maximum Suppression for Object Detection in Python, </a:t>
            </a:r>
            <a:r>
              <a:rPr lang="en-US" sz="1400" u="sng" dirty="0">
                <a:hlinkClick r:id="rId3"/>
              </a:rPr>
              <a:t>https://www.pyimagesearch.com/2014/11/17/non-maximum-suppression-object-detection-python/</a:t>
            </a:r>
            <a:br>
              <a:rPr lang="en-US" sz="1400" u="sng" dirty="0"/>
            </a:br>
            <a:endParaRPr lang="en-US" sz="1400" dirty="0"/>
          </a:p>
          <a:p>
            <a:pPr marL="0" indent="0">
              <a:buNone/>
            </a:pPr>
            <a:r>
              <a:rPr lang="en-US" sz="1400" dirty="0"/>
              <a:t>[14] R. Agarwal, Object Detection: An End to End Theoretical Perspective, </a:t>
            </a:r>
            <a:r>
              <a:rPr lang="en-US" sz="1400" u="sng" dirty="0">
                <a:hlinkClick r:id="rId4"/>
              </a:rPr>
              <a:t>https://towardsdatascience.com/object-detection-using-deep-learning-approaches-an-end-to-end-theoretical-perspective-4ca27eee8a9a</a:t>
            </a:r>
            <a:br>
              <a:rPr lang="en-US" sz="1400" u="sng" dirty="0"/>
            </a:br>
            <a:endParaRPr lang="en-US" sz="1400" dirty="0"/>
          </a:p>
          <a:p>
            <a:pPr marL="0" indent="0">
              <a:buNone/>
            </a:pPr>
            <a:r>
              <a:rPr lang="en-US" sz="1400" dirty="0"/>
              <a:t>[15] C. Woodford, Optical character recognition (OCR), </a:t>
            </a:r>
            <a:r>
              <a:rPr lang="en-US" sz="1400" u="sng" dirty="0">
                <a:hlinkClick r:id="rId5"/>
              </a:rPr>
              <a:t>https://www.explainthatstuff.com/how-ocr-works.html</a:t>
            </a:r>
            <a:br>
              <a:rPr lang="en-US" sz="1400" u="sng" dirty="0"/>
            </a:br>
            <a:endParaRPr lang="en-US" sz="1400" dirty="0"/>
          </a:p>
          <a:p>
            <a:pPr marL="0" indent="0">
              <a:buNone/>
            </a:pPr>
            <a:r>
              <a:rPr lang="en-US" sz="1400" dirty="0"/>
              <a:t>[16] D.G. Lowe, “Object recognition from local scale-invariant features,” in Proceedings of the 1999 IEEE Int. Conf. on Computer Vision.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r>
              <a:rPr lang="en-US" sz="1400" dirty="0"/>
              <a:t>[17] M. Unser, “Texture classification and segmentation using wavelet frames,” </a:t>
            </a:r>
            <a:r>
              <a:rPr lang="en-US" sz="1400" u="sng" dirty="0">
                <a:hlinkClick r:id="rId6"/>
              </a:rPr>
              <a:t>IEEE Transactions on Image Processing</a:t>
            </a:r>
            <a:r>
              <a:rPr lang="en-US" sz="1400" dirty="0"/>
              <a:t>, Vol. 4, Issue: 11, Nov 1995.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r>
              <a:rPr lang="en-US" sz="1400" dirty="0"/>
              <a:t>[18] O. </a:t>
            </a:r>
            <a:r>
              <a:rPr lang="en-US" sz="1400" dirty="0" err="1"/>
              <a:t>Vinyals</a:t>
            </a:r>
            <a:r>
              <a:rPr lang="en-US" sz="1400" dirty="0"/>
              <a:t>, “Show and tell: A neural image caption generator,” in 2015 IEEE Int. Conf. on Comp. Vision and Pattern Recognition.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r>
              <a:rPr lang="en-US" sz="1400" dirty="0"/>
              <a:t>[19] T. Tracey, Language Translation with RNNs, </a:t>
            </a:r>
            <a:r>
              <a:rPr lang="en-US" sz="1400" u="sng" dirty="0">
                <a:hlinkClick r:id="rId7"/>
              </a:rPr>
              <a:t>https://towardsdatascience.com/language-translation-with-rnns-d84d43b40571</a:t>
            </a:r>
            <a:br>
              <a:rPr lang="en-US" sz="1400" u="sng" dirty="0"/>
            </a:br>
            <a:endParaRPr lang="en-US" sz="1400" dirty="0"/>
          </a:p>
          <a:p>
            <a:pPr marL="0" indent="0">
              <a:buNone/>
            </a:pPr>
            <a:r>
              <a:rPr lang="en-US" sz="1400" dirty="0"/>
              <a:t>[20] H. </a:t>
            </a:r>
            <a:r>
              <a:rPr lang="en-US" sz="1400" dirty="0" err="1"/>
              <a:t>Lamba</a:t>
            </a:r>
            <a:r>
              <a:rPr lang="en-US" sz="1400" dirty="0"/>
              <a:t>, Image Captioning with </a:t>
            </a:r>
            <a:r>
              <a:rPr lang="en-US" sz="1400" dirty="0" err="1"/>
              <a:t>Keras</a:t>
            </a:r>
            <a:r>
              <a:rPr lang="en-US" sz="1400" dirty="0"/>
              <a:t>, </a:t>
            </a:r>
            <a:r>
              <a:rPr lang="en-US" sz="1400" u="sng" dirty="0">
                <a:hlinkClick r:id="rId8"/>
              </a:rPr>
              <a:t>https://towardsdatascience.com/image-captioning-with-keras-teaching-computers-to-describe-pictures-c88a46a311b8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49"/>
            <a:ext cx="2701637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42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6" y="1173228"/>
            <a:ext cx="11374582" cy="522341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[21] RNN neuron from </a:t>
            </a:r>
            <a:r>
              <a:rPr lang="en-US" u="sng" dirty="0">
                <a:hlinkClick r:id="rId3"/>
              </a:rPr>
              <a:t>https://en.wikipedia.org/wiki/Recurrent_neural_network</a:t>
            </a:r>
            <a:br>
              <a:rPr lang="en-US" u="sng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[22] Google Translate, </a:t>
            </a:r>
            <a:r>
              <a:rPr lang="en-US" u="sng" dirty="0">
                <a:hlinkClick r:id="rId4"/>
              </a:rPr>
              <a:t>https://translate.google.com/</a:t>
            </a:r>
            <a:br>
              <a:rPr lang="en-US" u="sng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[23] Train and Test Images, </a:t>
            </a:r>
            <a:r>
              <a:rPr lang="en-US" u="sng" dirty="0">
                <a:hlinkClick r:id="rId5"/>
              </a:rPr>
              <a:t>https://en.wikipedia.org</a:t>
            </a:r>
            <a:br>
              <a:rPr lang="en-US" u="sng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[24] G. </a:t>
            </a:r>
            <a:r>
              <a:rPr lang="en-US" dirty="0" err="1"/>
              <a:t>Shpreber</a:t>
            </a:r>
            <a:r>
              <a:rPr lang="en-US" dirty="0"/>
              <a:t>, A gentle introduction to OCR, </a:t>
            </a:r>
            <a:r>
              <a:rPr lang="en-US" u="sng" dirty="0">
                <a:hlinkClick r:id="rId6"/>
              </a:rPr>
              <a:t>https://towardsdatascience.com/a-gentle-introduction-to-ocr-ee1469a201aa</a:t>
            </a:r>
            <a:br>
              <a:rPr lang="en-US" u="sng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[25] S. Banerjee, An Introduction To Recurrent Neural Networks, </a:t>
            </a:r>
            <a:r>
              <a:rPr lang="en-US" u="sng" dirty="0">
                <a:hlinkClick r:id="rId7"/>
              </a:rPr>
              <a:t>https://medium.com/explore-artificial-intelligence/an-introduction-to-recurrent-neural-networks-72c97bf0912</a:t>
            </a:r>
            <a:br>
              <a:rPr lang="en-US" u="sng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[26] M. Nguyen, Illustrated Guide to LSTM’s and GRU’s: A step by step explanation, </a:t>
            </a:r>
            <a:r>
              <a:rPr lang="en-US" u="sng" dirty="0">
                <a:hlinkClick r:id="rId8"/>
              </a:rPr>
              <a:t>https://towardsdatascience.com/illustrated-guide-to-lstms-and-gru-s-a-step-by-step-explanation-44e9eb85bf21</a:t>
            </a:r>
            <a:br>
              <a:rPr lang="en-US" u="sng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[27] A Beginner's Guide to Word2Vec and Neural Word Embeddings, </a:t>
            </a:r>
            <a:r>
              <a:rPr lang="en-US" u="sng" dirty="0">
                <a:hlinkClick r:id="rId9"/>
              </a:rPr>
              <a:t>https://skymind.ai/wiki/word2vec</a:t>
            </a:r>
            <a:br>
              <a:rPr lang="en-US" u="sng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[28] What is Tesseract and how it works?, </a:t>
            </a:r>
            <a:r>
              <a:rPr lang="en-US" u="sng" dirty="0">
                <a:hlinkClick r:id="rId10"/>
              </a:rPr>
              <a:t>https://medium.com/@Bytepace/what-is-tesseract-and-how-it-works-dfff720f4a32</a:t>
            </a:r>
            <a:br>
              <a:rPr lang="en-US" u="sng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[29] Google Cloud Vision, </a:t>
            </a:r>
            <a:r>
              <a:rPr lang="en-US" u="sng" dirty="0">
                <a:hlinkClick r:id="rId11"/>
              </a:rPr>
              <a:t>https://cloud.google.com/vision/</a:t>
            </a:r>
            <a:br>
              <a:rPr lang="en-US" u="sng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[30] Microsoft Bot, </a:t>
            </a:r>
            <a:r>
              <a:rPr lang="en-US" u="sng" dirty="0">
                <a:hlinkClick r:id="rId12"/>
              </a:rPr>
              <a:t>https://dev.botframework.com/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49"/>
            <a:ext cx="2701637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68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998B-F46C-4E4A-8684-94AECAB66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36" y="1173228"/>
            <a:ext cx="11374582" cy="5223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[31] Google </a:t>
            </a:r>
            <a:r>
              <a:rPr lang="en-US" sz="1500" dirty="0" err="1"/>
              <a:t>Colaboratory</a:t>
            </a:r>
            <a:r>
              <a:rPr lang="en-US" sz="1500" dirty="0"/>
              <a:t>, </a:t>
            </a:r>
            <a:r>
              <a:rPr lang="en-US" sz="1500" u="sng" dirty="0">
                <a:hlinkClick r:id="rId3"/>
              </a:rPr>
              <a:t>https://colab.research.google.com/</a:t>
            </a:r>
            <a:br>
              <a:rPr lang="en-US" sz="1500" u="sng" dirty="0"/>
            </a:br>
            <a:endParaRPr lang="en-US" sz="1500" dirty="0"/>
          </a:p>
          <a:p>
            <a:pPr marL="0" indent="0">
              <a:buNone/>
            </a:pPr>
            <a:r>
              <a:rPr lang="en-US" sz="1500" dirty="0"/>
              <a:t>[32] </a:t>
            </a:r>
            <a:r>
              <a:rPr lang="en-US" sz="1500" u="sng" dirty="0">
                <a:hlinkClick r:id="rId4"/>
              </a:rPr>
              <a:t>https://github.com/tommytracey/AIND-Capstone</a:t>
            </a:r>
            <a:br>
              <a:rPr lang="en-US" sz="1500" u="sng" dirty="0"/>
            </a:br>
            <a:endParaRPr lang="en-US" sz="1500" dirty="0"/>
          </a:p>
          <a:p>
            <a:pPr marL="0" indent="0">
              <a:buNone/>
            </a:pPr>
            <a:r>
              <a:rPr lang="en-US" sz="1500" dirty="0"/>
              <a:t>[33] J. Brownlee, Gentle Introduction to the Adam Optimization Algorithm for Deep Learning, </a:t>
            </a:r>
            <a:r>
              <a:rPr lang="en-US" sz="1500" u="sng" dirty="0">
                <a:hlinkClick r:id="rId5"/>
              </a:rPr>
              <a:t>https://machinelearningmastery.com/adam-optimization-algorithm-for-deep-learning/</a:t>
            </a:r>
            <a:br>
              <a:rPr lang="en-US" sz="1500" u="sng" dirty="0"/>
            </a:br>
            <a:endParaRPr lang="en-US" sz="1500" dirty="0"/>
          </a:p>
          <a:p>
            <a:pPr marL="0" indent="0">
              <a:buNone/>
            </a:pPr>
            <a:r>
              <a:rPr lang="en-US" sz="1500" dirty="0"/>
              <a:t>[34] K. Mokhtar, S.S. Bukhari and </a:t>
            </a:r>
            <a:r>
              <a:rPr lang="en-US" sz="1500" dirty="0" err="1"/>
              <a:t>A.Dengel</a:t>
            </a:r>
            <a:r>
              <a:rPr lang="en-US" sz="1500" dirty="0"/>
              <a:t>, “OCR Error Correction: State-of-the-Art vs an NMT-based Approach</a:t>
            </a:r>
            <a:r>
              <a:rPr lang="en-US" sz="1500" u="sng" dirty="0"/>
              <a:t>,” </a:t>
            </a:r>
            <a:r>
              <a:rPr lang="en-US" sz="1500" dirty="0"/>
              <a:t>in 13</a:t>
            </a:r>
            <a:r>
              <a:rPr lang="en-US" sz="1500" baseline="30000" dirty="0"/>
              <a:t>th</a:t>
            </a:r>
            <a:r>
              <a:rPr lang="en-US" sz="1500" dirty="0"/>
              <a:t> IAPR Int. Workshop On Document Analysis Sys., 2018.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3CBD4-8325-6848-891D-BE5EFB43CCAD}"/>
              </a:ext>
            </a:extLst>
          </p:cNvPr>
          <p:cNvSpPr txBox="1">
            <a:spLocks/>
          </p:cNvSpPr>
          <p:nvPr/>
        </p:nvSpPr>
        <p:spPr>
          <a:xfrm>
            <a:off x="568036" y="153194"/>
            <a:ext cx="10515600" cy="105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7" name="Google Shape;494;p56">
            <a:extLst>
              <a:ext uri="{FF2B5EF4-FFF2-40B4-BE49-F238E27FC236}">
                <a16:creationId xmlns:a16="http://schemas.microsoft.com/office/drawing/2014/main" id="{2A05397F-07B9-1C45-AE9E-316ADD54F2A9}"/>
              </a:ext>
            </a:extLst>
          </p:cNvPr>
          <p:cNvSpPr txBox="1">
            <a:spLocks/>
          </p:cNvSpPr>
          <p:nvPr/>
        </p:nvSpPr>
        <p:spPr>
          <a:xfrm flipV="1">
            <a:off x="568036" y="897249"/>
            <a:ext cx="2701637" cy="4571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15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A8D-5D7F-A741-90AD-53B535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365125"/>
            <a:ext cx="11328400" cy="61034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Google Shape;494;p56">
            <a:extLst>
              <a:ext uri="{FF2B5EF4-FFF2-40B4-BE49-F238E27FC236}">
                <a16:creationId xmlns:a16="http://schemas.microsoft.com/office/drawing/2014/main" id="{FD565496-EB21-0440-A92E-7AFF0AAF2206}"/>
              </a:ext>
            </a:extLst>
          </p:cNvPr>
          <p:cNvSpPr txBox="1">
            <a:spLocks/>
          </p:cNvSpPr>
          <p:nvPr/>
        </p:nvSpPr>
        <p:spPr>
          <a:xfrm>
            <a:off x="1482436" y="1038847"/>
            <a:ext cx="96980" cy="476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5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"/>
    </mc:Choice>
    <mc:Fallback xmlns="">
      <p:transition spd="slow" advTm="63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C3D53-A4A6-A447-8B2E-4F17384A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22253"/>
            <a:ext cx="10515600" cy="1325563"/>
          </a:xfrm>
        </p:spPr>
        <p:txBody>
          <a:bodyPr/>
          <a:lstStyle/>
          <a:p>
            <a:r>
              <a:rPr lang="en-US" dirty="0"/>
              <a:t>Image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FEF4-3F46-6849-9C96-7ABAC7D8B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4919663"/>
          </a:xfrm>
        </p:spPr>
        <p:txBody>
          <a:bodyPr/>
          <a:lstStyle/>
          <a:p>
            <a:r>
              <a:rPr lang="en-US" dirty="0"/>
              <a:t>Translation of text in image from one language to other language</a:t>
            </a:r>
          </a:p>
          <a:p>
            <a:r>
              <a:rPr lang="en-US" dirty="0">
                <a:solidFill>
                  <a:schemeClr val="accent1"/>
                </a:solidFill>
              </a:rPr>
              <a:t>Focus on image </a:t>
            </a:r>
            <a:r>
              <a:rPr lang="en-US" dirty="0" err="1">
                <a:solidFill>
                  <a:schemeClr val="accent1"/>
                </a:solidFill>
              </a:rPr>
              <a:t>captional</a:t>
            </a:r>
            <a:r>
              <a:rPr lang="en-US" dirty="0">
                <a:solidFill>
                  <a:schemeClr val="accent1"/>
                </a:solidFill>
              </a:rPr>
              <a:t> text </a:t>
            </a:r>
            <a:r>
              <a:rPr lang="en-US" dirty="0"/>
              <a:t>in this project</a:t>
            </a:r>
          </a:p>
        </p:txBody>
      </p:sp>
      <p:pic>
        <p:nvPicPr>
          <p:cNvPr id="4" name="Picture 3" descr="A large elephant walking across a dirt field&#10;&#10;Description automatically generated">
            <a:extLst>
              <a:ext uri="{FF2B5EF4-FFF2-40B4-BE49-F238E27FC236}">
                <a16:creationId xmlns:a16="http://schemas.microsoft.com/office/drawing/2014/main" id="{9687B4CB-2936-7F49-A04E-7327BBF7D3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57" y="2383523"/>
            <a:ext cx="3061017" cy="3793440"/>
          </a:xfrm>
          <a:prstGeom prst="rect">
            <a:avLst/>
          </a:prstGeom>
          <a:ln w="79375">
            <a:solidFill>
              <a:schemeClr val="tx1"/>
            </a:solidFill>
          </a:ln>
        </p:spPr>
      </p:pic>
      <p:pic>
        <p:nvPicPr>
          <p:cNvPr id="5" name="Picture 4" descr="A large elephant walking across a dirt field&#10;&#10;Description automatically generated">
            <a:extLst>
              <a:ext uri="{FF2B5EF4-FFF2-40B4-BE49-F238E27FC236}">
                <a16:creationId xmlns:a16="http://schemas.microsoft.com/office/drawing/2014/main" id="{44DD0AB0-1A0E-6246-9F36-3A2EE29A87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3523"/>
            <a:ext cx="3061017" cy="3924687"/>
          </a:xfrm>
          <a:prstGeom prst="rect">
            <a:avLst/>
          </a:prstGeom>
          <a:ln w="79375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A34AC3D-4EE2-C044-82E1-A1D54183A9A8}"/>
              </a:ext>
            </a:extLst>
          </p:cNvPr>
          <p:cNvSpPr/>
          <p:nvPr/>
        </p:nvSpPr>
        <p:spPr>
          <a:xfrm>
            <a:off x="1882456" y="5634553"/>
            <a:ext cx="3061017" cy="676275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9743F5-7A36-2643-AEF5-7D7BD09E8AD4}"/>
              </a:ext>
            </a:extLst>
          </p:cNvPr>
          <p:cNvSpPr/>
          <p:nvPr/>
        </p:nvSpPr>
        <p:spPr>
          <a:xfrm>
            <a:off x="6095999" y="5743575"/>
            <a:ext cx="3061017" cy="564634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FF8B3-427B-D946-896F-15398D00FF43}"/>
              </a:ext>
            </a:extLst>
          </p:cNvPr>
          <p:cNvSpPr txBox="1"/>
          <p:nvPr/>
        </p:nvSpPr>
        <p:spPr>
          <a:xfrm>
            <a:off x="2219959" y="6361629"/>
            <a:ext cx="238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English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26D7C-B858-2340-9CDE-B5ACC902CE05}"/>
              </a:ext>
            </a:extLst>
          </p:cNvPr>
          <p:cNvSpPr txBox="1"/>
          <p:nvPr/>
        </p:nvSpPr>
        <p:spPr>
          <a:xfrm>
            <a:off x="6433501" y="6308209"/>
            <a:ext cx="238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Hindi Text</a:t>
            </a:r>
          </a:p>
        </p:txBody>
      </p:sp>
      <p:sp>
        <p:nvSpPr>
          <p:cNvPr id="10" name="Google Shape;494;p56">
            <a:extLst>
              <a:ext uri="{FF2B5EF4-FFF2-40B4-BE49-F238E27FC236}">
                <a16:creationId xmlns:a16="http://schemas.microsoft.com/office/drawing/2014/main" id="{5DA93C76-7B09-B94C-90C8-B08C0184D9DD}"/>
              </a:ext>
            </a:extLst>
          </p:cNvPr>
          <p:cNvSpPr txBox="1">
            <a:spLocks/>
          </p:cNvSpPr>
          <p:nvPr/>
        </p:nvSpPr>
        <p:spPr>
          <a:xfrm>
            <a:off x="838198" y="1057960"/>
            <a:ext cx="4491040" cy="65475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84BDCD6-AD89-254B-A3A0-1AEE7BFED8FF}"/>
              </a:ext>
            </a:extLst>
          </p:cNvPr>
          <p:cNvSpPr/>
          <p:nvPr/>
        </p:nvSpPr>
        <p:spPr>
          <a:xfrm>
            <a:off x="5086350" y="4414838"/>
            <a:ext cx="885825" cy="18573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63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A8D-5D7F-A741-90AD-53B53571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365125"/>
            <a:ext cx="11328400" cy="6103408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Google Shape;494;p56">
            <a:extLst>
              <a:ext uri="{FF2B5EF4-FFF2-40B4-BE49-F238E27FC236}">
                <a16:creationId xmlns:a16="http://schemas.microsoft.com/office/drawing/2014/main" id="{EE216A09-9820-0541-BEE7-6B6F179DB9B2}"/>
              </a:ext>
            </a:extLst>
          </p:cNvPr>
          <p:cNvSpPr txBox="1">
            <a:spLocks/>
          </p:cNvSpPr>
          <p:nvPr/>
        </p:nvSpPr>
        <p:spPr>
          <a:xfrm>
            <a:off x="1482436" y="1038847"/>
            <a:ext cx="96980" cy="4766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"/>
    </mc:Choice>
    <mc:Fallback xmlns="">
      <p:transition spd="slow" advTm="1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FEE4-A1F5-DE4C-80A0-B3F1055F5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48967"/>
            <a:ext cx="10515600" cy="1325563"/>
          </a:xfrm>
        </p:spPr>
        <p:txBody>
          <a:bodyPr/>
          <a:lstStyle/>
          <a:p>
            <a:r>
              <a:rPr lang="en-US" dirty="0"/>
              <a:t>Current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08C20-EFB6-DE42-BA3F-2DAE4DF03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the text from the images and perform translation</a:t>
            </a:r>
          </a:p>
          <a:p>
            <a:r>
              <a:rPr lang="en-US" dirty="0"/>
              <a:t>Focus on the text in images</a:t>
            </a:r>
          </a:p>
          <a:p>
            <a:pPr lvl="1"/>
            <a:endParaRPr lang="en-US" dirty="0"/>
          </a:p>
          <a:p>
            <a:r>
              <a:rPr lang="en-US" dirty="0"/>
              <a:t>Many applications available for image translation</a:t>
            </a:r>
          </a:p>
          <a:p>
            <a:pPr lvl="1"/>
            <a:r>
              <a:rPr lang="en-US" dirty="0"/>
              <a:t>Google Translate [22]</a:t>
            </a:r>
          </a:p>
          <a:p>
            <a:pPr lvl="1"/>
            <a:r>
              <a:rPr lang="en-US" dirty="0"/>
              <a:t>Microsoft Translator [30]</a:t>
            </a:r>
          </a:p>
        </p:txBody>
      </p:sp>
      <p:sp>
        <p:nvSpPr>
          <p:cNvPr id="4" name="Google Shape;494;p56">
            <a:extLst>
              <a:ext uri="{FF2B5EF4-FFF2-40B4-BE49-F238E27FC236}">
                <a16:creationId xmlns:a16="http://schemas.microsoft.com/office/drawing/2014/main" id="{214E991A-7AF5-F540-B503-B03B27554FAE}"/>
              </a:ext>
            </a:extLst>
          </p:cNvPr>
          <p:cNvSpPr txBox="1">
            <a:spLocks/>
          </p:cNvSpPr>
          <p:nvPr/>
        </p:nvSpPr>
        <p:spPr>
          <a:xfrm>
            <a:off x="838198" y="1057276"/>
            <a:ext cx="4776790" cy="6616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22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FEE4-A1F5-DE4C-80A0-B3F1055F5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48967"/>
            <a:ext cx="10515600" cy="1325563"/>
          </a:xfrm>
        </p:spPr>
        <p:txBody>
          <a:bodyPr/>
          <a:lstStyle/>
          <a:p>
            <a:r>
              <a:rPr lang="en-US" dirty="0"/>
              <a:t>Approaches Researched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08C20-EFB6-DE42-BA3F-2DAE4DF03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Approaches Researched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Approach 1: </a:t>
            </a:r>
            <a:r>
              <a:rPr lang="en-US" dirty="0"/>
              <a:t>Translation using </a:t>
            </a:r>
            <a:r>
              <a:rPr lang="en-US" dirty="0">
                <a:solidFill>
                  <a:schemeClr val="accent1"/>
                </a:solidFill>
              </a:rPr>
              <a:t>pixel to pixel transformation.</a:t>
            </a:r>
          </a:p>
          <a:p>
            <a:pPr lvl="2"/>
            <a:r>
              <a:rPr lang="en-US" dirty="0"/>
              <a:t>Detect edges, shapes, and objects (</a:t>
            </a:r>
            <a:r>
              <a:rPr lang="en-US" i="1" dirty="0"/>
              <a:t>Naïve approach. Not practically used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Approach 2: </a:t>
            </a:r>
            <a:r>
              <a:rPr lang="en-US" dirty="0"/>
              <a:t>Translation using </a:t>
            </a:r>
            <a:r>
              <a:rPr lang="en-US" dirty="0">
                <a:solidFill>
                  <a:schemeClr val="accent1"/>
                </a:solidFill>
              </a:rPr>
              <a:t>image text and image context</a:t>
            </a:r>
          </a:p>
          <a:p>
            <a:pPr lvl="2"/>
            <a:r>
              <a:rPr lang="en-US" dirty="0"/>
              <a:t>Extract image text and image context (objects and surroundings in image)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Focus on “Approach 2” </a:t>
            </a:r>
            <a:r>
              <a:rPr lang="en-US" dirty="0"/>
              <a:t>for this project</a:t>
            </a:r>
          </a:p>
        </p:txBody>
      </p:sp>
      <p:sp>
        <p:nvSpPr>
          <p:cNvPr id="4" name="Google Shape;494;p56">
            <a:extLst>
              <a:ext uri="{FF2B5EF4-FFF2-40B4-BE49-F238E27FC236}">
                <a16:creationId xmlns:a16="http://schemas.microsoft.com/office/drawing/2014/main" id="{214E991A-7AF5-F540-B503-B03B27554FAE}"/>
              </a:ext>
            </a:extLst>
          </p:cNvPr>
          <p:cNvSpPr txBox="1">
            <a:spLocks/>
          </p:cNvSpPr>
          <p:nvPr/>
        </p:nvSpPr>
        <p:spPr>
          <a:xfrm>
            <a:off x="838198" y="1057276"/>
            <a:ext cx="5634040" cy="57149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70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9019</TotalTime>
  <Words>3076</Words>
  <Application>Microsoft Macintosh PowerPoint</Application>
  <PresentationFormat>Widescreen</PresentationFormat>
  <Paragraphs>481</Paragraphs>
  <Slides>55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Times New Roman</vt:lpstr>
      <vt:lpstr>Office Theme</vt:lpstr>
      <vt:lpstr>    Image Localization Using Machine Learning</vt:lpstr>
      <vt:lpstr>Agenda</vt:lpstr>
      <vt:lpstr>PROBLEM</vt:lpstr>
      <vt:lpstr>Image Localization</vt:lpstr>
      <vt:lpstr>Image Localization</vt:lpstr>
      <vt:lpstr>Image Localization</vt:lpstr>
      <vt:lpstr>INTRODUCTION</vt:lpstr>
      <vt:lpstr>Current Approaches</vt:lpstr>
      <vt:lpstr>Approaches Researched</vt:lpstr>
      <vt:lpstr>Example</vt:lpstr>
      <vt:lpstr>Example</vt:lpstr>
      <vt:lpstr>Flowchart of Technique Used</vt:lpstr>
      <vt:lpstr>MOTIVATION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 AND  IMPLEMENTATION</vt:lpstr>
      <vt:lpstr>PowerPoint Presentation</vt:lpstr>
      <vt:lpstr>PowerPoint Presentation</vt:lpstr>
      <vt:lpstr>PowerPoint Presentation</vt:lpstr>
      <vt:lpstr>FLOWCHARTS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RESULTS - Individual Predictions - Overall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FUTURE WORK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Data Analysis Using Apache Kafka  (Producer-Consumer)</dc:title>
  <dc:creator>Riti Gupta</dc:creator>
  <cp:lastModifiedBy>Riti Gupta</cp:lastModifiedBy>
  <cp:revision>615</cp:revision>
  <dcterms:created xsi:type="dcterms:W3CDTF">2019-11-13T17:14:21Z</dcterms:created>
  <dcterms:modified xsi:type="dcterms:W3CDTF">2019-12-12T18:53:54Z</dcterms:modified>
</cp:coreProperties>
</file>